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6" r:id="rId1"/>
  </p:sldMasterIdLst>
  <p:notesMasterIdLst>
    <p:notesMasterId r:id="rId17"/>
  </p:notesMasterIdLst>
  <p:sldIdLst>
    <p:sldId id="262" r:id="rId2"/>
    <p:sldId id="330" r:id="rId3"/>
    <p:sldId id="329" r:id="rId4"/>
    <p:sldId id="323" r:id="rId5"/>
    <p:sldId id="325" r:id="rId6"/>
    <p:sldId id="326" r:id="rId7"/>
    <p:sldId id="324" r:id="rId8"/>
    <p:sldId id="327" r:id="rId9"/>
    <p:sldId id="328" r:id="rId10"/>
    <p:sldId id="303" r:id="rId11"/>
    <p:sldId id="302" r:id="rId12"/>
    <p:sldId id="319" r:id="rId13"/>
    <p:sldId id="320" r:id="rId14"/>
    <p:sldId id="321" r:id="rId15"/>
    <p:sldId id="285" r:id="rId16"/>
  </p:sldIdLst>
  <p:sldSz cx="12192000" cy="6858000"/>
  <p:notesSz cx="6735763" cy="9866313"/>
  <p:embeddedFontLst>
    <p:embeddedFont>
      <p:font typeface="Circe Bold" panose="020B0604020202020204" charset="-52"/>
      <p:bold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032"/>
    <a:srgbClr val="002E5E"/>
    <a:srgbClr val="ED0000"/>
    <a:srgbClr val="1B75BB"/>
    <a:srgbClr val="EC2C2D"/>
    <a:srgbClr val="00C0F3"/>
    <a:srgbClr val="8ED8FF"/>
    <a:srgbClr val="FF6400"/>
    <a:srgbClr val="ED1C24"/>
    <a:srgbClr val="1B7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8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CF481-8536-4BD4-8064-9BD8F03A6C2C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8D773-7DF1-42E6-94E3-C4E98DB84F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2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7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8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1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04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3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6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31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6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49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91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8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2697055">
            <a:off x="104411" y="1225769"/>
            <a:ext cx="4469742" cy="44697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241300" dir="5400000" algn="ctr" rotWithShape="0">
              <a:srgbClr val="183433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013578" y="2471263"/>
            <a:ext cx="6565822" cy="19236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900" b="1" kern="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 </a:t>
            </a:r>
            <a:r>
              <a:rPr lang="ru-RU" sz="2900" b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порядке реализации </a:t>
            </a:r>
            <a:endParaRPr lang="ru-RU" sz="2900" b="1" kern="0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ctr"/>
            <a:r>
              <a:rPr lang="ru-RU" sz="2900" b="1" kern="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ФП «Модернизация </a:t>
            </a:r>
            <a:r>
              <a:rPr lang="ru-RU" sz="2900" b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школьных систем образования» в 2024 </a:t>
            </a:r>
            <a:r>
              <a:rPr lang="ru-RU" sz="2900" b="1" kern="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году</a:t>
            </a:r>
            <a:r>
              <a:rPr lang="ru-RU" sz="2900" b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/>
            </a:r>
            <a:br>
              <a:rPr lang="ru-RU" sz="2900" b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endParaRPr lang="ru-RU" sz="3200" dirty="0">
              <a:solidFill>
                <a:srgbClr val="002E5E"/>
              </a:solidFill>
              <a:latin typeface="Circe Bold" panose="020B0602020203020203" pitchFamily="3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13578" y="628973"/>
            <a:ext cx="6574624" cy="10318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4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АЛТАЙСКОГО КРАЯ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511" y="5038724"/>
            <a:ext cx="6561361" cy="12113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3200" b="1">
                <a:latin typeface="Circe Light" panose="020B0402020203020203" pitchFamily="34" charset="-52"/>
              </a:defRPr>
            </a:lvl1pPr>
          </a:lstStyle>
          <a:p>
            <a:pPr algn="r">
              <a:lnSpc>
                <a:spcPts val="2160"/>
              </a:lnSpc>
            </a:pPr>
            <a:r>
              <a:rPr lang="ru-RU" altLang="ru-RU" sz="2000" dirty="0">
                <a:solidFill>
                  <a:srgbClr val="004D86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Остякова Инна Владимировна, начальник отдела реализации федеральных и региональных программ и конкурсных процедур</a:t>
            </a:r>
          </a:p>
        </p:txBody>
      </p:sp>
      <p:grpSp>
        <p:nvGrpSpPr>
          <p:cNvPr id="20" name="Группа 19"/>
          <p:cNvGrpSpPr/>
          <p:nvPr/>
        </p:nvGrpSpPr>
        <p:grpSpPr>
          <a:xfrm rot="2696718">
            <a:off x="-533428" y="785285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23" name="Овал 22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058" y="2383014"/>
            <a:ext cx="2437298" cy="243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Группа 555"/>
          <p:cNvGrpSpPr/>
          <p:nvPr/>
        </p:nvGrpSpPr>
        <p:grpSpPr>
          <a:xfrm rot="2735878">
            <a:off x="5055447" y="2158963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557" name="Овал 556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8" name="Овал 557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9" name="Овал 558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0" name="Овал 559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1" name="Овал 560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2" name="Овал 561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3" name="Овал 562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4" name="Овал 563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5" name="Овал 564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6" name="Овал 565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7" name="Овал 566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8" name="Овал 567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9" name="Овал 568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0" name="Овал 569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1" name="Овал 570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2" name="Овал 571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3" name="Овал 572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4" name="Овал 573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5" name="Овал 574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6" name="Овал 575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7" name="Овал 576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8" name="Овал 577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9" name="Овал 578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0" name="Овал 579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1" name="Овал 580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2" name="Овал 581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3" name="Овал 582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4" name="Овал 583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5" name="Овал 584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6" name="Овал 585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7" name="Овал 586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8" name="Овал 587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9" name="Овал 588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0" name="Овал 589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1" name="Овал 590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2" name="Овал 591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3" name="Овал 592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4" name="Овал 593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5" name="Овал 594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6" name="Овал 595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7" name="Овал 596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8" name="Овал 597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9" name="Овал 598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0" name="Овал 599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1" name="Овал 600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2" name="Овал 601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3" name="Овал 602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4" name="Овал 603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5" name="Овал 604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6" name="Овал 605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7" name="Овал 606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8" name="Овал 607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9" name="Овал 608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0" name="Овал 609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1" name="Овал 610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2" name="Овал 611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3" name="Овал 612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4" name="Овал 613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5" name="Овал 614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6" name="Овал 615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7" name="Овал 616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8" name="Овал 617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9" name="Овал 618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0" name="Овал 619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1" name="Овал 620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2" name="Овал 621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3" name="Овал 622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4" name="Овал 623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5" name="Овал 624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6" name="Овал 625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7" name="Овал 626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8" name="Овал 627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9" name="Овал 628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0" name="Овал 629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1" name="Овал 630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2" name="Овал 631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3" name="Овал 632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4" name="Овал 633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5" name="Овал 634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6" name="Овал 635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7" name="Овал 636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8" name="Овал 637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9" name="Овал 638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0" name="Овал 639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1" name="Овал 640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2" name="Овал 641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3" name="Овал 642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4" name="Овал 643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5" name="Овал 644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6" name="Овал 645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7" name="Овал 646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8" name="Овал 647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9" name="Овал 648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0" name="Овал 649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1" name="Овал 650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2" name="Овал 651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3" name="Овал 652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4" name="Овал 653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5" name="Овал 654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6" name="Овал 655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7" name="Овал 656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8" name="Овал 657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9" name="Овал 658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0" name="Овал 659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1" name="Овал 660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2" name="Овал 661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3" name="Овал 662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4" name="Овал 663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5" name="Овал 664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6" name="Овал 665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7" name="Овал 666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8" name="Овал 667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9" name="Овал 668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0" name="Овал 669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1" name="Овал 670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2" name="Овал 671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3" name="Овал 672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4" name="Овал 673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5" name="Овал 674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6" name="Овал 675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7" name="Овал 676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8" name="Овал 677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9" name="Овал 678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0" name="Овал 679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1" name="Овал 680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2" name="Овал 681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3" name="Овал 682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4" name="Овал 683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5" name="Овал 684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6" name="Овал 685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7" name="Овал 686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8" name="Овал 687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9" name="Овал 688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0" name="Овал 689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1" name="Овал 690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2" name="Овал 691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3" name="Овал 692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4" name="Овал 693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5" name="Овал 694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6" name="Овал 695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7" name="Овал 696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8" name="Овал 697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9" name="Овал 698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0" name="Овал 699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1" name="Овал 700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2" name="Овал 701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3" name="Овал 702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4" name="Овал 703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5" name="Овал 704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6" name="Овал 705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7" name="Овал 706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8" name="Овал 707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9" name="Овал 708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0" name="Овал 709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1" name="Овал 710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2" name="Овал 711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3" name="Овал 712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4" name="Овал 713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5" name="Овал 714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6" name="Овал 715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7" name="Овал 716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8" name="Овал 717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9" name="Овал 718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0" name="Овал 719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1" name="Овал 720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2" name="Овал 721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3" name="Овал 722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4" name="Овал 723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5" name="Овал 724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6" name="Овал 725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7" name="Овал 726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8" name="Овал 727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9" name="Овал 728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0" name="Овал 729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1" name="Овал 730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2" name="Овал 731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3" name="Овал 732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4" name="Овал 733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5" name="Овал 734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6" name="Овал 735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7" name="Овал 736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8" name="Овал 737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9" name="Овал 738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0" name="Овал 739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1" name="Овал 740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2" name="Овал 74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3" name="Овал 74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4" name="Овал 74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5" name="Овал 74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6" name="Овал 74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7" name="Овал 74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8" name="Овал 74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9" name="Овал 74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0" name="Овал 74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1" name="Овал 75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2" name="Овал 75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0311285" y="1413654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904199" y="398366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г. Барнаул, капитальный ремонт МБОУ «Лицей № 3», расположенного по адресу: ул. Червонная, д. 9</a:t>
            </a:r>
          </a:p>
        </p:txBody>
      </p:sp>
      <p:grpSp>
        <p:nvGrpSpPr>
          <p:cNvPr id="113" name="Группа 112"/>
          <p:cNvGrpSpPr/>
          <p:nvPr/>
        </p:nvGrpSpPr>
        <p:grpSpPr>
          <a:xfrm rot="2746467">
            <a:off x="10398208" y="4002435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114" name="Овал 113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1" name="Скругленный прямоугольник 430"/>
          <p:cNvSpPr/>
          <p:nvPr/>
        </p:nvSpPr>
        <p:spPr>
          <a:xfrm>
            <a:off x="995314" y="1610026"/>
            <a:ext cx="3818873" cy="2572935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34" name="Скругленный прямоугольник 433"/>
          <p:cNvSpPr/>
          <p:nvPr/>
        </p:nvSpPr>
        <p:spPr>
          <a:xfrm>
            <a:off x="5686991" y="3720705"/>
            <a:ext cx="3907637" cy="2638958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6" name="Скругленный прямоугольник 445"/>
          <p:cNvSpPr/>
          <p:nvPr/>
        </p:nvSpPr>
        <p:spPr>
          <a:xfrm>
            <a:off x="8779003" y="1212087"/>
            <a:ext cx="3304989" cy="2472425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7" name="Скругленный прямоугольник 446"/>
          <p:cNvSpPr/>
          <p:nvPr/>
        </p:nvSpPr>
        <p:spPr>
          <a:xfrm>
            <a:off x="1132778" y="4391851"/>
            <a:ext cx="3219019" cy="2104960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409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2" y="1689654"/>
            <a:ext cx="3601195" cy="2400797"/>
          </a:xfrm>
          <a:prstGeom prst="roundRect">
            <a:avLst>
              <a:gd name="adj" fmla="val 13520"/>
            </a:avLst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35" y="3809664"/>
            <a:ext cx="3694142" cy="2462761"/>
          </a:xfrm>
          <a:prstGeom prst="roundRect">
            <a:avLst>
              <a:gd name="adj" fmla="val 13520"/>
            </a:avLst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849" y="1458688"/>
            <a:ext cx="3030401" cy="2020267"/>
          </a:xfrm>
          <a:prstGeom prst="roundRect">
            <a:avLst>
              <a:gd name="adj" fmla="val 13520"/>
            </a:avLst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39" y="4510438"/>
            <a:ext cx="2818238" cy="1878825"/>
          </a:xfrm>
          <a:prstGeom prst="roundRect">
            <a:avLst>
              <a:gd name="adj" fmla="val 1352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0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0311285" y="1413654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612471" y="626888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Змеиногорский район, пос. </a:t>
            </a:r>
            <a:r>
              <a:rPr lang="ru-RU" sz="2800" spc="-100" dirty="0" err="1">
                <a:solidFill>
                  <a:srgbClr val="002E5E"/>
                </a:solidFill>
                <a:latin typeface="Circe Bold" panose="020B0602020203020203" pitchFamily="34" charset="-52"/>
              </a:rPr>
              <a:t>Беспаловский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 , капитальный ремонт </a:t>
            </a:r>
            <a:endParaRPr lang="ru-RU" sz="2800" spc="-100" dirty="0" smtClean="0">
              <a:solidFill>
                <a:srgbClr val="002E5E"/>
              </a:solidFill>
              <a:latin typeface="Circe Bold" panose="020B0602020203020203" pitchFamily="34" charset="-52"/>
            </a:endParaRPr>
          </a:p>
          <a:p>
            <a:pPr algn="ctr"/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МБОУ 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«</a:t>
            </a:r>
            <a:r>
              <a:rPr lang="ru-RU" sz="2800" spc="-100" dirty="0" err="1">
                <a:solidFill>
                  <a:srgbClr val="002E5E"/>
                </a:solidFill>
                <a:latin typeface="Circe Bold" panose="020B0602020203020203" pitchFamily="34" charset="-52"/>
              </a:rPr>
              <a:t>Беспаловская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 средняя общеобразовательная школа»</a:t>
            </a:r>
          </a:p>
        </p:txBody>
      </p:sp>
      <p:grpSp>
        <p:nvGrpSpPr>
          <p:cNvPr id="113" name="Группа 112"/>
          <p:cNvGrpSpPr/>
          <p:nvPr/>
        </p:nvGrpSpPr>
        <p:grpSpPr>
          <a:xfrm rot="2746467">
            <a:off x="10398208" y="4002435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114" name="Овал 113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6" name="Группа 555"/>
          <p:cNvGrpSpPr/>
          <p:nvPr/>
        </p:nvGrpSpPr>
        <p:grpSpPr>
          <a:xfrm rot="2735878">
            <a:off x="5055447" y="2158963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557" name="Овал 556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8" name="Овал 557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9" name="Овал 558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0" name="Овал 559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1" name="Овал 560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2" name="Овал 561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3" name="Овал 562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4" name="Овал 563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5" name="Овал 564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6" name="Овал 565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7" name="Овал 566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8" name="Овал 567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9" name="Овал 568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0" name="Овал 569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1" name="Овал 570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2" name="Овал 571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3" name="Овал 572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4" name="Овал 573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5" name="Овал 574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6" name="Овал 575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7" name="Овал 576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8" name="Овал 577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9" name="Овал 578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0" name="Овал 579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1" name="Овал 580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2" name="Овал 581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3" name="Овал 582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4" name="Овал 583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5" name="Овал 584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6" name="Овал 585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7" name="Овал 586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8" name="Овал 587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9" name="Овал 588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0" name="Овал 589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1" name="Овал 590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2" name="Овал 591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3" name="Овал 592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4" name="Овал 593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5" name="Овал 594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6" name="Овал 595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7" name="Овал 596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8" name="Овал 597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9" name="Овал 598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0" name="Овал 599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1" name="Овал 600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2" name="Овал 601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3" name="Овал 602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4" name="Овал 603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5" name="Овал 604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6" name="Овал 605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7" name="Овал 606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8" name="Овал 607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9" name="Овал 608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0" name="Овал 609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1" name="Овал 610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2" name="Овал 611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3" name="Овал 612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4" name="Овал 613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5" name="Овал 614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6" name="Овал 615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7" name="Овал 616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8" name="Овал 617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9" name="Овал 618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0" name="Овал 619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1" name="Овал 620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2" name="Овал 621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3" name="Овал 622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4" name="Овал 623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5" name="Овал 624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6" name="Овал 625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7" name="Овал 626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8" name="Овал 627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9" name="Овал 628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0" name="Овал 629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1" name="Овал 630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2" name="Овал 631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3" name="Овал 632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4" name="Овал 633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5" name="Овал 634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6" name="Овал 635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7" name="Овал 636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8" name="Овал 637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9" name="Овал 638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0" name="Овал 639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1" name="Овал 640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2" name="Овал 641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3" name="Овал 642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4" name="Овал 643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5" name="Овал 644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6" name="Овал 645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7" name="Овал 646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8" name="Овал 647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9" name="Овал 648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0" name="Овал 649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1" name="Овал 650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2" name="Овал 651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3" name="Овал 652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4" name="Овал 653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5" name="Овал 654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6" name="Овал 655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7" name="Овал 656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8" name="Овал 657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9" name="Овал 658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0" name="Овал 659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1" name="Овал 660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2" name="Овал 661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3" name="Овал 662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4" name="Овал 663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5" name="Овал 664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6" name="Овал 665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7" name="Овал 666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8" name="Овал 667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9" name="Овал 668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0" name="Овал 669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1" name="Овал 670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2" name="Овал 671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3" name="Овал 672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4" name="Овал 673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5" name="Овал 674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6" name="Овал 675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7" name="Овал 676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8" name="Овал 677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9" name="Овал 678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0" name="Овал 679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1" name="Овал 680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2" name="Овал 681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3" name="Овал 682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4" name="Овал 683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5" name="Овал 684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6" name="Овал 685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7" name="Овал 686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8" name="Овал 687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9" name="Овал 688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0" name="Овал 689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1" name="Овал 690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2" name="Овал 691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3" name="Овал 692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4" name="Овал 693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5" name="Овал 694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6" name="Овал 695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7" name="Овал 696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8" name="Овал 697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9" name="Овал 698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0" name="Овал 699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1" name="Овал 700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2" name="Овал 701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3" name="Овал 702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4" name="Овал 703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5" name="Овал 704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6" name="Овал 705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7" name="Овал 706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8" name="Овал 707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9" name="Овал 708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0" name="Овал 709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1" name="Овал 710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2" name="Овал 711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3" name="Овал 712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4" name="Овал 713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5" name="Овал 714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6" name="Овал 715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7" name="Овал 716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8" name="Овал 717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9" name="Овал 718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0" name="Овал 719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1" name="Овал 720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2" name="Овал 721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3" name="Овал 722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4" name="Овал 723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5" name="Овал 724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6" name="Овал 725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7" name="Овал 726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8" name="Овал 727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9" name="Овал 728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0" name="Овал 729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1" name="Овал 730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2" name="Овал 731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3" name="Овал 732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4" name="Овал 733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5" name="Овал 734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6" name="Овал 735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7" name="Овал 736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8" name="Овал 737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9" name="Овал 738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0" name="Овал 739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1" name="Овал 740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2" name="Овал 74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3" name="Овал 74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4" name="Овал 74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5" name="Овал 74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6" name="Овал 74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7" name="Овал 74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8" name="Овал 74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9" name="Овал 74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0" name="Овал 74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1" name="Овал 75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2" name="Овал 75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1" name="Скругленный прямоугольник 430"/>
          <p:cNvSpPr/>
          <p:nvPr/>
        </p:nvSpPr>
        <p:spPr>
          <a:xfrm>
            <a:off x="596346" y="1793754"/>
            <a:ext cx="4441989" cy="2219874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34" name="Скругленный прямоугольник 433"/>
          <p:cNvSpPr/>
          <p:nvPr/>
        </p:nvSpPr>
        <p:spPr>
          <a:xfrm>
            <a:off x="5563519" y="3997936"/>
            <a:ext cx="4963415" cy="2398101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6" name="Скругленный прямоугольник 445"/>
          <p:cNvSpPr/>
          <p:nvPr/>
        </p:nvSpPr>
        <p:spPr>
          <a:xfrm>
            <a:off x="7937675" y="1660468"/>
            <a:ext cx="3788570" cy="1841634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7" name="Скругленный прямоугольник 446"/>
          <p:cNvSpPr/>
          <p:nvPr/>
        </p:nvSpPr>
        <p:spPr>
          <a:xfrm>
            <a:off x="714376" y="4482432"/>
            <a:ext cx="3793500" cy="1997413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409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33" y="4102086"/>
            <a:ext cx="4745908" cy="2191275"/>
          </a:xfrm>
          <a:prstGeom prst="roundRect">
            <a:avLst>
              <a:gd name="adj" fmla="val 13520"/>
            </a:avLst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18" y="1755574"/>
            <a:ext cx="3580843" cy="1653343"/>
          </a:xfrm>
          <a:prstGeom prst="roundRect">
            <a:avLst>
              <a:gd name="adj" fmla="val 13520"/>
            </a:avLst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7" y="1912163"/>
            <a:ext cx="4368806" cy="2017160"/>
          </a:xfrm>
          <a:prstGeom prst="roundRect">
            <a:avLst>
              <a:gd name="adj" fmla="val 13520"/>
            </a:avLst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5" y="4673567"/>
            <a:ext cx="3480884" cy="1607189"/>
          </a:xfrm>
          <a:prstGeom prst="roundRect">
            <a:avLst>
              <a:gd name="adj" fmla="val 1352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4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0311285" y="1413654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612471" y="626888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2800" spc="-100" dirty="0" err="1" smtClean="0">
                <a:solidFill>
                  <a:srgbClr val="002E5E"/>
                </a:solidFill>
                <a:latin typeface="Circe Bold" panose="020B0602020203020203" pitchFamily="34" charset="-52"/>
              </a:rPr>
              <a:t>Кулундинский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 район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,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с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.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Кулунда 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, капитальный ремонт </a:t>
            </a:r>
          </a:p>
          <a:p>
            <a:pPr algn="ctr"/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МБОУ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«</a:t>
            </a:r>
            <a:r>
              <a:rPr lang="ru-RU" sz="2800" spc="-100" dirty="0" err="1" smtClean="0">
                <a:solidFill>
                  <a:srgbClr val="002E5E"/>
                </a:solidFill>
                <a:latin typeface="Circe Bold" panose="020B0602020203020203" pitchFamily="34" charset="-52"/>
              </a:rPr>
              <a:t>Кулундинская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 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средняя общеобразовательная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школа № 1»</a:t>
            </a:r>
            <a:endParaRPr lang="ru-RU" sz="2800" spc="-100" dirty="0">
              <a:solidFill>
                <a:srgbClr val="002E5E"/>
              </a:solidFill>
              <a:latin typeface="Circe Bold" panose="020B0602020203020203" pitchFamily="34" charset="-52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 rot="2746467">
            <a:off x="10398208" y="4002435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114" name="Овал 113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6" name="Группа 555"/>
          <p:cNvGrpSpPr/>
          <p:nvPr/>
        </p:nvGrpSpPr>
        <p:grpSpPr>
          <a:xfrm rot="2735878">
            <a:off x="5055447" y="2158963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557" name="Овал 556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8" name="Овал 557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9" name="Овал 558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0" name="Овал 559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1" name="Овал 560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2" name="Овал 561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3" name="Овал 562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4" name="Овал 563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5" name="Овал 564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6" name="Овал 565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7" name="Овал 566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8" name="Овал 567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9" name="Овал 568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0" name="Овал 569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1" name="Овал 570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2" name="Овал 571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3" name="Овал 572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4" name="Овал 573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5" name="Овал 574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6" name="Овал 575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7" name="Овал 576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8" name="Овал 577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9" name="Овал 578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0" name="Овал 579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1" name="Овал 580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2" name="Овал 581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3" name="Овал 582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4" name="Овал 583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5" name="Овал 584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6" name="Овал 585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7" name="Овал 586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8" name="Овал 587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9" name="Овал 588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0" name="Овал 589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1" name="Овал 590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2" name="Овал 591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3" name="Овал 592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4" name="Овал 593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5" name="Овал 594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6" name="Овал 595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7" name="Овал 596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8" name="Овал 597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9" name="Овал 598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0" name="Овал 599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1" name="Овал 600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2" name="Овал 601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3" name="Овал 602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4" name="Овал 603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5" name="Овал 604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6" name="Овал 605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7" name="Овал 606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8" name="Овал 607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9" name="Овал 608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0" name="Овал 609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1" name="Овал 610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2" name="Овал 611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3" name="Овал 612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4" name="Овал 613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5" name="Овал 614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6" name="Овал 615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7" name="Овал 616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8" name="Овал 617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9" name="Овал 618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0" name="Овал 619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1" name="Овал 620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2" name="Овал 621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3" name="Овал 622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4" name="Овал 623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5" name="Овал 624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6" name="Овал 625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7" name="Овал 626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8" name="Овал 627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9" name="Овал 628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0" name="Овал 629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1" name="Овал 630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2" name="Овал 631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3" name="Овал 632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4" name="Овал 633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5" name="Овал 634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6" name="Овал 635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7" name="Овал 636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8" name="Овал 637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9" name="Овал 638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0" name="Овал 639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1" name="Овал 640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2" name="Овал 641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3" name="Овал 642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4" name="Овал 643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5" name="Овал 644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6" name="Овал 645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7" name="Овал 646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8" name="Овал 647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9" name="Овал 648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0" name="Овал 649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1" name="Овал 650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2" name="Овал 651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3" name="Овал 652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4" name="Овал 653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5" name="Овал 654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6" name="Овал 655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7" name="Овал 656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8" name="Овал 657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9" name="Овал 658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0" name="Овал 659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1" name="Овал 660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2" name="Овал 661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3" name="Овал 662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4" name="Овал 663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5" name="Овал 664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6" name="Овал 665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7" name="Овал 666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8" name="Овал 667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9" name="Овал 668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0" name="Овал 669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1" name="Овал 670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2" name="Овал 671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3" name="Овал 672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4" name="Овал 673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5" name="Овал 674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6" name="Овал 675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7" name="Овал 676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8" name="Овал 677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9" name="Овал 678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0" name="Овал 679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1" name="Овал 680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2" name="Овал 681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3" name="Овал 682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4" name="Овал 683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5" name="Овал 684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6" name="Овал 685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7" name="Овал 686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8" name="Овал 687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9" name="Овал 688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0" name="Овал 689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1" name="Овал 690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2" name="Овал 691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3" name="Овал 692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4" name="Овал 693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5" name="Овал 694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6" name="Овал 695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7" name="Овал 696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8" name="Овал 697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9" name="Овал 698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0" name="Овал 699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1" name="Овал 700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2" name="Овал 701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3" name="Овал 702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4" name="Овал 703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5" name="Овал 704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6" name="Овал 705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7" name="Овал 706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8" name="Овал 707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9" name="Овал 708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0" name="Овал 709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1" name="Овал 710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2" name="Овал 711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3" name="Овал 712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4" name="Овал 713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5" name="Овал 714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6" name="Овал 715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7" name="Овал 716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8" name="Овал 717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9" name="Овал 718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0" name="Овал 719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1" name="Овал 720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2" name="Овал 721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3" name="Овал 722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4" name="Овал 723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5" name="Овал 724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6" name="Овал 725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7" name="Овал 726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8" name="Овал 727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9" name="Овал 728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0" name="Овал 729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1" name="Овал 730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2" name="Овал 731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3" name="Овал 732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4" name="Овал 733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5" name="Овал 734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6" name="Овал 735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7" name="Овал 736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8" name="Овал 737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9" name="Овал 738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0" name="Овал 739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1" name="Овал 740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2" name="Овал 74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3" name="Овал 74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4" name="Овал 74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5" name="Овал 74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6" name="Овал 74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7" name="Овал 74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8" name="Овал 74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9" name="Овал 74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0" name="Овал 74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1" name="Овал 75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2" name="Овал 75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1" name="Скругленный прямоугольник 430"/>
          <p:cNvSpPr/>
          <p:nvPr/>
        </p:nvSpPr>
        <p:spPr>
          <a:xfrm>
            <a:off x="612471" y="1542341"/>
            <a:ext cx="4303812" cy="3451291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34" name="Скругленный прямоугольник 433"/>
          <p:cNvSpPr/>
          <p:nvPr/>
        </p:nvSpPr>
        <p:spPr>
          <a:xfrm>
            <a:off x="5317866" y="4140200"/>
            <a:ext cx="3549370" cy="2629927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6" name="Скругленный прямоугольник 445"/>
          <p:cNvSpPr/>
          <p:nvPr/>
        </p:nvSpPr>
        <p:spPr>
          <a:xfrm rot="5400000">
            <a:off x="8823098" y="1958493"/>
            <a:ext cx="3427591" cy="2595287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7" name="Скругленный прямоугольник 446"/>
          <p:cNvSpPr/>
          <p:nvPr/>
        </p:nvSpPr>
        <p:spPr>
          <a:xfrm>
            <a:off x="5896696" y="1510717"/>
            <a:ext cx="2915375" cy="2086413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409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13" y="1597411"/>
            <a:ext cx="2518521" cy="1894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651" y="1719462"/>
            <a:ext cx="2224882" cy="2966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25" y="4308570"/>
            <a:ext cx="3042270" cy="2281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5" y="1799875"/>
            <a:ext cx="3864213" cy="2898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08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0311285" y="1413654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612471" y="626888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2800" spc="-100" dirty="0" err="1" smtClean="0">
                <a:solidFill>
                  <a:srgbClr val="002E5E"/>
                </a:solidFill>
                <a:latin typeface="Circe Bold" panose="020B0602020203020203" pitchFamily="34" charset="-52"/>
              </a:rPr>
              <a:t>Алейский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 район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,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пос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.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Солнечный, 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капитальный ремонт </a:t>
            </a:r>
          </a:p>
          <a:p>
            <a:pPr algn="ctr"/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МБОУ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«Солнечная 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средняя общеобразовательная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школа»</a:t>
            </a:r>
            <a:endParaRPr lang="ru-RU" sz="2800" spc="-100" dirty="0">
              <a:solidFill>
                <a:srgbClr val="002E5E"/>
              </a:solidFill>
              <a:latin typeface="Circe Bold" panose="020B0602020203020203" pitchFamily="34" charset="-52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 rot="2746467">
            <a:off x="10398208" y="4002435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114" name="Овал 113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6" name="Группа 555"/>
          <p:cNvGrpSpPr/>
          <p:nvPr/>
        </p:nvGrpSpPr>
        <p:grpSpPr>
          <a:xfrm rot="2735878">
            <a:off x="5055447" y="2158963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557" name="Овал 556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8" name="Овал 557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9" name="Овал 558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0" name="Овал 559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1" name="Овал 560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2" name="Овал 561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3" name="Овал 562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4" name="Овал 563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5" name="Овал 564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6" name="Овал 565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7" name="Овал 566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8" name="Овал 567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9" name="Овал 568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0" name="Овал 569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1" name="Овал 570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2" name="Овал 571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3" name="Овал 572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4" name="Овал 573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5" name="Овал 574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6" name="Овал 575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7" name="Овал 576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8" name="Овал 577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9" name="Овал 578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0" name="Овал 579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1" name="Овал 580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2" name="Овал 581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3" name="Овал 582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4" name="Овал 583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5" name="Овал 584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6" name="Овал 585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7" name="Овал 586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8" name="Овал 587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9" name="Овал 588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0" name="Овал 589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1" name="Овал 590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2" name="Овал 591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3" name="Овал 592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4" name="Овал 593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5" name="Овал 594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6" name="Овал 595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7" name="Овал 596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8" name="Овал 597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9" name="Овал 598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0" name="Овал 599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1" name="Овал 600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2" name="Овал 601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3" name="Овал 602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4" name="Овал 603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5" name="Овал 604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6" name="Овал 605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7" name="Овал 606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8" name="Овал 607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9" name="Овал 608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0" name="Овал 609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1" name="Овал 610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2" name="Овал 611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3" name="Овал 612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4" name="Овал 613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5" name="Овал 614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6" name="Овал 615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7" name="Овал 616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8" name="Овал 617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9" name="Овал 618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0" name="Овал 619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1" name="Овал 620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2" name="Овал 621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3" name="Овал 622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4" name="Овал 623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5" name="Овал 624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6" name="Овал 625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7" name="Овал 626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8" name="Овал 627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9" name="Овал 628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0" name="Овал 629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1" name="Овал 630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2" name="Овал 631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3" name="Овал 632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4" name="Овал 633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5" name="Овал 634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6" name="Овал 635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7" name="Овал 636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8" name="Овал 637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9" name="Овал 638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0" name="Овал 639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1" name="Овал 640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2" name="Овал 641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3" name="Овал 642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4" name="Овал 643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5" name="Овал 644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6" name="Овал 645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7" name="Овал 646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8" name="Овал 647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9" name="Овал 648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0" name="Овал 649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1" name="Овал 650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2" name="Овал 651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3" name="Овал 652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4" name="Овал 653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5" name="Овал 654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6" name="Овал 655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7" name="Овал 656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8" name="Овал 657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9" name="Овал 658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0" name="Овал 659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1" name="Овал 660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2" name="Овал 661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3" name="Овал 662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4" name="Овал 663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5" name="Овал 664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6" name="Овал 665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7" name="Овал 666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8" name="Овал 667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9" name="Овал 668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0" name="Овал 669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1" name="Овал 670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2" name="Овал 671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3" name="Овал 672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4" name="Овал 673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5" name="Овал 674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6" name="Овал 675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7" name="Овал 676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8" name="Овал 677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9" name="Овал 678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0" name="Овал 679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1" name="Овал 680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2" name="Овал 681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3" name="Овал 682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4" name="Овал 683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5" name="Овал 684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6" name="Овал 685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7" name="Овал 686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8" name="Овал 687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9" name="Овал 688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0" name="Овал 689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1" name="Овал 690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2" name="Овал 691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3" name="Овал 692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4" name="Овал 693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5" name="Овал 694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6" name="Овал 695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7" name="Овал 696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8" name="Овал 697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9" name="Овал 698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0" name="Овал 699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1" name="Овал 700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2" name="Овал 701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3" name="Овал 702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4" name="Овал 703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5" name="Овал 704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6" name="Овал 705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7" name="Овал 706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8" name="Овал 707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9" name="Овал 708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0" name="Овал 709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1" name="Овал 710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2" name="Овал 711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3" name="Овал 712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4" name="Овал 713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5" name="Овал 714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6" name="Овал 715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7" name="Овал 716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8" name="Овал 717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9" name="Овал 718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0" name="Овал 719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1" name="Овал 720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2" name="Овал 721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3" name="Овал 722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4" name="Овал 723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5" name="Овал 724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6" name="Овал 725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7" name="Овал 726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8" name="Овал 727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9" name="Овал 728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0" name="Овал 729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1" name="Овал 730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2" name="Овал 731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3" name="Овал 732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4" name="Овал 733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5" name="Овал 734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6" name="Овал 735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7" name="Овал 736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8" name="Овал 737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9" name="Овал 738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0" name="Овал 739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1" name="Овал 740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2" name="Овал 74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3" name="Овал 74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4" name="Овал 74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5" name="Овал 74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6" name="Овал 74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7" name="Овал 74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8" name="Овал 74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9" name="Овал 74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0" name="Овал 74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1" name="Овал 75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2" name="Овал 75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1" name="Скругленный прямоугольник 430"/>
          <p:cNvSpPr/>
          <p:nvPr/>
        </p:nvSpPr>
        <p:spPr>
          <a:xfrm>
            <a:off x="4234288" y="3555991"/>
            <a:ext cx="3848940" cy="2744191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6" name="Скругленный прямоугольник 445"/>
          <p:cNvSpPr/>
          <p:nvPr/>
        </p:nvSpPr>
        <p:spPr>
          <a:xfrm rot="5400000">
            <a:off x="8366181" y="1960765"/>
            <a:ext cx="3467352" cy="2680774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7" name="Скругленный прямоугольник 446"/>
          <p:cNvSpPr/>
          <p:nvPr/>
        </p:nvSpPr>
        <p:spPr>
          <a:xfrm>
            <a:off x="635202" y="1570761"/>
            <a:ext cx="2761639" cy="3470955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409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brightnessContrast bright="2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56" y="3625373"/>
            <a:ext cx="3480855" cy="2610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5" y="1694348"/>
            <a:ext cx="2376713" cy="3168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89" y="1729927"/>
            <a:ext cx="2306000" cy="3074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12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0311285" y="1413654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612471" y="626888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Третьяковский район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,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с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.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Староалейское, 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капитальный ремонт </a:t>
            </a:r>
          </a:p>
          <a:p>
            <a:pPr algn="ctr"/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МКОУ «</a:t>
            </a:r>
            <a:r>
              <a:rPr lang="ru-RU" sz="2800" spc="-100" dirty="0" err="1" smtClean="0">
                <a:solidFill>
                  <a:srgbClr val="002E5E"/>
                </a:solidFill>
                <a:latin typeface="Circe Bold" panose="020B0602020203020203" pitchFamily="34" charset="-52"/>
              </a:rPr>
              <a:t>Староалейская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 </a:t>
            </a:r>
            <a:r>
              <a:rPr lang="ru-RU" sz="28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средняя общеобразовательная </a:t>
            </a:r>
            <a:r>
              <a:rPr lang="ru-RU" sz="28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школа № 1»</a:t>
            </a:r>
            <a:endParaRPr lang="ru-RU" sz="2800" spc="-100" dirty="0">
              <a:solidFill>
                <a:srgbClr val="002E5E"/>
              </a:solidFill>
              <a:latin typeface="Circe Bold" panose="020B0602020203020203" pitchFamily="34" charset="-52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 rot="2746467">
            <a:off x="10398208" y="4002435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114" name="Овал 113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6" name="Группа 555"/>
          <p:cNvGrpSpPr/>
          <p:nvPr/>
        </p:nvGrpSpPr>
        <p:grpSpPr>
          <a:xfrm rot="2735878">
            <a:off x="5047515" y="2123850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557" name="Овал 556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8" name="Овал 557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9" name="Овал 558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0" name="Овал 559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1" name="Овал 560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2" name="Овал 561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3" name="Овал 562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4" name="Овал 563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5" name="Овал 564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6" name="Овал 565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7" name="Овал 566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8" name="Овал 567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9" name="Овал 568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0" name="Овал 569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1" name="Овал 570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2" name="Овал 571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3" name="Овал 572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4" name="Овал 573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5" name="Овал 574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6" name="Овал 575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7" name="Овал 576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8" name="Овал 577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9" name="Овал 578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0" name="Овал 579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1" name="Овал 580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2" name="Овал 581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3" name="Овал 582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4" name="Овал 583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5" name="Овал 584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6" name="Овал 585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7" name="Овал 586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8" name="Овал 587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9" name="Овал 588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0" name="Овал 589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1" name="Овал 590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2" name="Овал 591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3" name="Овал 592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4" name="Овал 593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5" name="Овал 594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6" name="Овал 595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7" name="Овал 596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8" name="Овал 597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9" name="Овал 598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0" name="Овал 599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1" name="Овал 600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2" name="Овал 601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3" name="Овал 602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4" name="Овал 603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5" name="Овал 604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6" name="Овал 605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7" name="Овал 606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8" name="Овал 607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9" name="Овал 608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0" name="Овал 609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1" name="Овал 610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2" name="Овал 611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3" name="Овал 612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4" name="Овал 613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5" name="Овал 614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6" name="Овал 615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7" name="Овал 616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8" name="Овал 617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9" name="Овал 618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0" name="Овал 619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1" name="Овал 620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2" name="Овал 621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3" name="Овал 622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4" name="Овал 623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5" name="Овал 624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6" name="Овал 625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7" name="Овал 626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8" name="Овал 627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9" name="Овал 628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0" name="Овал 629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1" name="Овал 630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2" name="Овал 631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3" name="Овал 632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4" name="Овал 633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5" name="Овал 634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6" name="Овал 635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7" name="Овал 636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8" name="Овал 637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9" name="Овал 638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0" name="Овал 639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1" name="Овал 640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2" name="Овал 641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3" name="Овал 642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4" name="Овал 643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5" name="Овал 644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6" name="Овал 645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7" name="Овал 646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8" name="Овал 647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9" name="Овал 648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0" name="Овал 649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1" name="Овал 650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2" name="Овал 651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3" name="Овал 652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4" name="Овал 653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5" name="Овал 654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6" name="Овал 655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7" name="Овал 656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8" name="Овал 657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9" name="Овал 658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0" name="Овал 659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1" name="Овал 660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2" name="Овал 661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3" name="Овал 662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4" name="Овал 663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5" name="Овал 664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6" name="Овал 665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7" name="Овал 666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8" name="Овал 667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9" name="Овал 668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0" name="Овал 669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1" name="Овал 670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2" name="Овал 671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3" name="Овал 672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4" name="Овал 673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5" name="Овал 674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6" name="Овал 675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7" name="Овал 676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8" name="Овал 677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9" name="Овал 678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0" name="Овал 679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1" name="Овал 680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2" name="Овал 681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3" name="Овал 682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4" name="Овал 683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5" name="Овал 684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6" name="Овал 685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7" name="Овал 686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8" name="Овал 687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9" name="Овал 688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0" name="Овал 689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1" name="Овал 690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2" name="Овал 691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3" name="Овал 692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4" name="Овал 693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5" name="Овал 694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6" name="Овал 695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7" name="Овал 696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8" name="Овал 697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9" name="Овал 698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0" name="Овал 699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1" name="Овал 700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2" name="Овал 701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3" name="Овал 702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4" name="Овал 703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5" name="Овал 704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6" name="Овал 705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7" name="Овал 706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8" name="Овал 707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9" name="Овал 708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0" name="Овал 709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1" name="Овал 710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2" name="Овал 711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3" name="Овал 712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4" name="Овал 713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5" name="Овал 714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6" name="Овал 715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7" name="Овал 716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8" name="Овал 717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9" name="Овал 718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0" name="Овал 719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1" name="Овал 720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2" name="Овал 721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3" name="Овал 722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4" name="Овал 723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5" name="Овал 724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6" name="Овал 725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7" name="Овал 726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8" name="Овал 727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9" name="Овал 728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0" name="Овал 729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1" name="Овал 730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2" name="Овал 731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3" name="Овал 732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4" name="Овал 733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5" name="Овал 734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6" name="Овал 735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7" name="Овал 736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8" name="Овал 737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9" name="Овал 738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0" name="Овал 739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1" name="Овал 740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2" name="Овал 74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3" name="Овал 74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4" name="Овал 74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5" name="Овал 74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6" name="Овал 74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7" name="Овал 74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8" name="Овал 74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9" name="Овал 74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0" name="Овал 74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1" name="Овал 75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2" name="Овал 75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1" name="Скругленный прямоугольник 430"/>
          <p:cNvSpPr/>
          <p:nvPr/>
        </p:nvSpPr>
        <p:spPr>
          <a:xfrm>
            <a:off x="4234817" y="3992248"/>
            <a:ext cx="3848940" cy="2744191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6" name="Скругленный прямоугольник 445"/>
          <p:cNvSpPr/>
          <p:nvPr/>
        </p:nvSpPr>
        <p:spPr>
          <a:xfrm rot="5400000">
            <a:off x="8616708" y="982639"/>
            <a:ext cx="2658128" cy="3777531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7" name="Скругленный прямоугольник 446"/>
          <p:cNvSpPr/>
          <p:nvPr/>
        </p:nvSpPr>
        <p:spPr>
          <a:xfrm>
            <a:off x="257503" y="1522677"/>
            <a:ext cx="3867996" cy="2822641"/>
          </a:xfrm>
          <a:prstGeom prst="roundRect">
            <a:avLst/>
          </a:prstGeom>
          <a:noFill/>
          <a:ln w="28575">
            <a:solidFill>
              <a:srgbClr val="002E5E"/>
            </a:solidFill>
            <a:prstDash val="solid"/>
            <a:headEnd type="stealth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409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6" y="1664114"/>
            <a:ext cx="3385956" cy="2539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64" y="4092160"/>
            <a:ext cx="3401351" cy="2551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9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90" y="1627002"/>
            <a:ext cx="3298919" cy="2474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647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6" descr="http://dizain.guru/wp-content/uploads/2018/01/v-oformlenii-interera-horosho-smotritsya-tsvetnoy-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31"/>
          <a:stretch>
            <a:fillRect/>
          </a:stretch>
        </p:blipFill>
        <p:spPr bwMode="auto">
          <a:xfrm>
            <a:off x="0" y="-9000"/>
            <a:ext cx="12192000" cy="6876001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5013578" y="3079122"/>
            <a:ext cx="65658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E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4000" b="1" dirty="0">
              <a:solidFill>
                <a:srgbClr val="002E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13578" y="628973"/>
            <a:ext cx="6574624" cy="10318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Алтайского края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53000" y="5205269"/>
            <a:ext cx="6561361" cy="12113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3200" b="1">
                <a:latin typeface="Circe Light" panose="020B0402020203020203" pitchFamily="34" charset="-52"/>
              </a:defRPr>
            </a:lvl1pPr>
          </a:lstStyle>
          <a:p>
            <a:pPr algn="l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Остякова Инна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</a:p>
          <a:p>
            <a:pPr algn="l"/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реализации федеральных и региональных программ и конкурсных процедур</a:t>
            </a:r>
          </a:p>
        </p:txBody>
      </p:sp>
      <p:pic>
        <p:nvPicPr>
          <p:cNvPr id="4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-200" r="27295"/>
          <a:stretch>
            <a:fillRect/>
          </a:stretch>
        </p:blipFill>
        <p:spPr bwMode="auto">
          <a:xfrm>
            <a:off x="688750" y="743273"/>
            <a:ext cx="4186611" cy="537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Google Shape;1158;g7e118ccf70_7_0"/>
          <p:cNvSpPr>
            <a:spLocks noChangeArrowheads="1"/>
          </p:cNvSpPr>
          <p:nvPr/>
        </p:nvSpPr>
        <p:spPr bwMode="auto">
          <a:xfrm>
            <a:off x="688750" y="748734"/>
            <a:ext cx="4186611" cy="5372666"/>
          </a:xfrm>
          <a:prstGeom prst="rect">
            <a:avLst/>
          </a:prstGeom>
          <a:solidFill>
            <a:srgbClr val="DDEAF6">
              <a:alpha val="5843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400">
              <a:solidFill>
                <a:srgbClr val="0017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86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6" descr="http://dizain.guru/wp-content/uploads/2018/01/v-oformlenii-interera-horosho-smotritsya-tsvetnoy-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31"/>
          <a:stretch>
            <a:fillRect/>
          </a:stretch>
        </p:blipFill>
        <p:spPr bwMode="auto">
          <a:xfrm>
            <a:off x="-12710" y="-10014"/>
            <a:ext cx="12192000" cy="6876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7153" y="1541762"/>
            <a:ext cx="47531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Включено в проект </a:t>
            </a:r>
            <a:r>
              <a:rPr lang="ru-RU" sz="2400" dirty="0" smtClean="0">
                <a:solidFill>
                  <a:srgbClr val="FF0000"/>
                </a:solidFill>
                <a:latin typeface="Circe Bold" panose="020B0604020202020204" charset="-52"/>
                <a:cs typeface="Times New Roman" pitchFamily="18" charset="0"/>
              </a:rPr>
              <a:t>44</a:t>
            </a:r>
            <a:r>
              <a:rPr lang="ru-RU" sz="2400" dirty="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объекта</a:t>
            </a:r>
            <a:endParaRPr lang="ru-RU" sz="2400" dirty="0">
              <a:solidFill>
                <a:srgbClr val="002E5E"/>
              </a:solidFill>
              <a:latin typeface="Circe Bold" panose="020B0604020202020204" charset="-52"/>
              <a:cs typeface="Times New Roman" pitchFamily="18" charset="0"/>
            </a:endParaRPr>
          </a:p>
          <a:p>
            <a:pPr lvl="0"/>
            <a:endParaRPr lang="ru-RU" sz="2400" dirty="0">
              <a:solidFill>
                <a:srgbClr val="002E5E"/>
              </a:solidFill>
              <a:latin typeface="Circe Bold" panose="020B0604020202020204" charset="-52"/>
              <a:cs typeface="Times New Roman" pitchFamily="18" charset="0"/>
            </a:endParaRPr>
          </a:p>
          <a:p>
            <a:pPr lvl="0"/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Из них реализованы в 2023 году: </a:t>
            </a:r>
          </a:p>
          <a:p>
            <a:pPr lvl="0"/>
            <a:r>
              <a:rPr lang="ru-RU" sz="2400" dirty="0" smtClean="0">
                <a:solidFill>
                  <a:srgbClr val="FF0000"/>
                </a:solidFill>
                <a:latin typeface="Circe Bold" panose="020B0604020202020204" charset="-52"/>
                <a:cs typeface="Times New Roman" pitchFamily="18" charset="0"/>
              </a:rPr>
              <a:t>30</a:t>
            </a:r>
            <a:r>
              <a:rPr lang="ru-RU" sz="2400" dirty="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объектов</a:t>
            </a:r>
          </a:p>
          <a:p>
            <a:pPr lvl="0"/>
            <a:endParaRPr lang="ru-RU" sz="2400" dirty="0">
              <a:solidFill>
                <a:srgbClr val="002E5E"/>
              </a:solidFill>
              <a:latin typeface="Circe Bold" panose="020B0604020202020204" charset="-52"/>
              <a:cs typeface="Times New Roman" pitchFamily="18" charset="0"/>
            </a:endParaRPr>
          </a:p>
          <a:p>
            <a:pPr lvl="0"/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В период 2024-2025гг. будут реализованы: </a:t>
            </a:r>
            <a:br>
              <a:rPr lang="ru-RU" sz="24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Circe Bold" panose="020B0604020202020204" charset="-52"/>
                <a:cs typeface="Times New Roman" pitchFamily="18" charset="0"/>
              </a:rPr>
              <a:t>14</a:t>
            </a:r>
            <a:r>
              <a:rPr lang="ru-RU" sz="2400" dirty="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 объектов</a:t>
            </a:r>
            <a:endParaRPr lang="ru-RU" sz="2400" dirty="0">
              <a:solidFill>
                <a:srgbClr val="002E5E"/>
              </a:solidFill>
              <a:latin typeface="Circe Bold" panose="020B0604020202020204" charset="-52"/>
              <a:cs typeface="Times New Roman" pitchFamily="18" charset="0"/>
            </a:endParaRPr>
          </a:p>
        </p:txBody>
      </p:sp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0311285" y="1413654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842186" y="442957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30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Реализация ФП «Модернизация школьных систем образования»</a:t>
            </a:r>
          </a:p>
        </p:txBody>
      </p:sp>
      <p:grpSp>
        <p:nvGrpSpPr>
          <p:cNvPr id="113" name="Группа 112"/>
          <p:cNvGrpSpPr/>
          <p:nvPr/>
        </p:nvGrpSpPr>
        <p:grpSpPr>
          <a:xfrm rot="2746467">
            <a:off x="1612405" y="5363644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114" name="Овал 113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0" name="Группа 309"/>
          <p:cNvGrpSpPr/>
          <p:nvPr/>
        </p:nvGrpSpPr>
        <p:grpSpPr>
          <a:xfrm rot="2735878">
            <a:off x="11711722" y="466584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311" name="Овал 310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Овал 338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Овал 351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Овал 377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Овал 447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9" name="Овал 448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0" name="Овал 449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Овал 451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Овал 455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7" name="Овал 456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Овал 458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1" name="Овал 460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4" name="Овал 463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Овал 480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2" name="Овал 481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3" name="Овал 482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4" name="Овал 483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5" name="Овал 484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6" name="Овал 485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7" name="Овал 486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8" name="Овал 487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9" name="Овал 488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0" name="Овал 489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1" name="Овал 490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2" name="Овал 491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3" name="Овал 492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7" name="Овал 4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8" name="Овал 4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2" name="Овал 50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3" name="Овал 50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4" name="Овал 50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5" name="Овал 50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6" name="Овал 50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7" name="Овал 50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8" name="Овал 50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9" name="Овал 50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0" name="Овал 50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1" name="Овал 51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2" name="Овал 51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95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80555" y="2741740"/>
            <a:ext cx="48977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</a:rPr>
              <a:t>Всего выделено средств федерального бюджета на 2023 год – </a:t>
            </a:r>
            <a:r>
              <a:rPr lang="ru-RU" sz="2400" dirty="0" smtClean="0">
                <a:solidFill>
                  <a:srgbClr val="EC3032"/>
                </a:solidFill>
                <a:latin typeface="Circe Bold" panose="020B0604020202020204" charset="-52"/>
              </a:rPr>
              <a:t>1 </a:t>
            </a:r>
            <a:r>
              <a:rPr lang="ru-RU" sz="2400" dirty="0">
                <a:solidFill>
                  <a:srgbClr val="EC3032"/>
                </a:solidFill>
                <a:latin typeface="Circe Bold" panose="020B0604020202020204" charset="-52"/>
              </a:rPr>
              <a:t>222,4 млн. рублей.</a:t>
            </a:r>
          </a:p>
          <a:p>
            <a:endParaRPr lang="ru-RU" sz="2400" dirty="0">
              <a:solidFill>
                <a:srgbClr val="002E5E"/>
              </a:solidFill>
              <a:latin typeface="Circe Bold" panose="020B0604020202020204" charset="-52"/>
            </a:endParaRPr>
          </a:p>
          <a:p>
            <a:endParaRPr lang="ru-RU" sz="2400" dirty="0">
              <a:solidFill>
                <a:srgbClr val="002E5E"/>
              </a:solidFill>
              <a:latin typeface="Circe Bold" panose="020B0604020202020204" charset="-52"/>
            </a:endParaRPr>
          </a:p>
          <a:p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</a:rPr>
              <a:t>2024 год – </a:t>
            </a:r>
            <a:r>
              <a:rPr lang="ru-RU" sz="2400" dirty="0" smtClean="0">
                <a:solidFill>
                  <a:srgbClr val="EC3032"/>
                </a:solidFill>
                <a:latin typeface="Circe Bold" panose="020B0604020202020204" charset="-52"/>
              </a:rPr>
              <a:t>1059,8 </a:t>
            </a:r>
            <a:r>
              <a:rPr lang="ru-RU" sz="2400" dirty="0">
                <a:solidFill>
                  <a:srgbClr val="EC3032"/>
                </a:solidFill>
                <a:latin typeface="Circe Bold" panose="020B0604020202020204" charset="-52"/>
              </a:rPr>
              <a:t>млн. рублей.</a:t>
            </a:r>
          </a:p>
          <a:p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</a:rPr>
              <a:t>2025 год – </a:t>
            </a:r>
            <a:r>
              <a:rPr lang="ru-RU" sz="2400" dirty="0">
                <a:solidFill>
                  <a:srgbClr val="EC3032"/>
                </a:solidFill>
                <a:latin typeface="Circe Bold" panose="020B0604020202020204" charset="-52"/>
              </a:rPr>
              <a:t>422,9 млн. рублей.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71" y="2398072"/>
            <a:ext cx="134124" cy="134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42" y="3502841"/>
            <a:ext cx="134124" cy="134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261" y="5008874"/>
            <a:ext cx="128027" cy="134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251" y="4638576"/>
            <a:ext cx="128027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6" descr="http://dizain.guru/wp-content/uploads/2018/01/v-oformlenii-interera-horosho-smotritsya-tsvetnoy-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31"/>
          <a:stretch>
            <a:fillRect/>
          </a:stretch>
        </p:blipFill>
        <p:spPr bwMode="auto">
          <a:xfrm>
            <a:off x="37903" y="-47138"/>
            <a:ext cx="12192000" cy="6876001"/>
          </a:xfrm>
          <a:prstGeom prst="rect">
            <a:avLst/>
          </a:prstGeom>
          <a:noFill/>
        </p:spPr>
      </p:pic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1198423" y="-5972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719264" y="192634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30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«Модернизация </a:t>
            </a:r>
            <a:r>
              <a:rPr lang="ru-RU" sz="30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школьных систем </a:t>
            </a:r>
            <a:r>
              <a:rPr lang="ru-RU" sz="30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образования» </a:t>
            </a:r>
            <a:r>
              <a:rPr lang="ru-RU" sz="30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на 2024-2025 гг.</a:t>
            </a:r>
          </a:p>
        </p:txBody>
      </p:sp>
      <p:grpSp>
        <p:nvGrpSpPr>
          <p:cNvPr id="310" name="Группа 309"/>
          <p:cNvGrpSpPr/>
          <p:nvPr/>
        </p:nvGrpSpPr>
        <p:grpSpPr>
          <a:xfrm rot="2735878">
            <a:off x="11711722" y="466584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311" name="Овал 310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Овал 338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Овал 351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Овал 377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Овал 447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9" name="Овал 448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0" name="Овал 449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Овал 451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Овал 455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7" name="Овал 456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Овал 458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1" name="Овал 460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4" name="Овал 463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Овал 480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2" name="Овал 481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3" name="Овал 482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4" name="Овал 483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5" name="Овал 484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6" name="Овал 485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7" name="Овал 486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8" name="Овал 487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9" name="Овал 488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0" name="Овал 489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1" name="Овал 490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2" name="Овал 491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3" name="Овал 492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7" name="Овал 4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8" name="Овал 4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2" name="Овал 50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3" name="Овал 50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4" name="Овал 50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5" name="Овал 50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6" name="Овал 50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7" name="Овал 50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8" name="Овал 50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9" name="Овал 50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0" name="Овал 50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1" name="Овал 51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2" name="Овал 51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95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942811"/>
              </p:ext>
            </p:extLst>
          </p:nvPr>
        </p:nvGraphicFramePr>
        <p:xfrm>
          <a:off x="1199948" y="944635"/>
          <a:ext cx="9588615" cy="5791356"/>
        </p:xfrm>
        <a:graphic>
          <a:graphicData uri="http://schemas.openxmlformats.org/drawingml/2006/table">
            <a:tbl>
              <a:tblPr/>
              <a:tblGrid>
                <a:gridCol w="432013"/>
                <a:gridCol w="3403435"/>
                <a:gridCol w="1917723"/>
                <a:gridCol w="1917722"/>
                <a:gridCol w="1917722"/>
              </a:tblGrid>
              <a:tr h="51524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№</a:t>
                      </a:r>
                      <a:endParaRPr lang="ru-RU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Наименование МО, ОО</a:t>
                      </a:r>
                      <a:endParaRPr lang="ru-RU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Год реализации</a:t>
                      </a:r>
                      <a:endParaRPr lang="ru-RU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Сумма КБ</a:t>
                      </a:r>
                      <a:endParaRPr lang="ru-RU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Сумма ФБ</a:t>
                      </a:r>
                      <a:endParaRPr lang="ru-RU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Первомайский район, с. Первомайское, капитальный ремонт здания МБОУ «Первомайская СОШ»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16 024,7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110278,4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Зональный район, с. Плешково, капитальный ремонт здания МКОУ «</a:t>
                      </a:r>
                      <a:r>
                        <a:rPr lang="ru-RU" sz="1100" b="0" i="0" u="none" strike="noStrike" dirty="0" err="1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Плешковская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СОШ»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37 862,6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88996,3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Мамонтовский район с. </a:t>
                      </a:r>
                      <a:r>
                        <a:rPr lang="ru-RU" sz="1100" b="0" i="0" u="none" strike="noStrike" dirty="0" err="1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Буканское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, капитальный ремонт здания </a:t>
                      </a:r>
                      <a:r>
                        <a:rPr lang="ru-RU" sz="1100" b="0" i="0" u="none" strike="noStrike" dirty="0" err="1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Буканской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СОШ - филиала 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/>
                      </a:r>
                      <a:b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МКОУ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«</a:t>
                      </a:r>
                      <a:r>
                        <a:rPr lang="ru-RU" sz="1100" b="0" i="0" u="none" strike="noStrike" dirty="0" err="1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Малобутырская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СОШ»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21 326,0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74229,2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Романовский район, с. Сидоровка, капитальный ремонт здания МБОУ «</a:t>
                      </a:r>
                      <a:r>
                        <a:rPr lang="ru-RU" sz="1100" b="0" i="0" u="none" strike="noStrike" dirty="0" err="1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Сидоровская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СОШ», 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расположенного по адресу: ул. Школьная, д. 2 и приобретение оборудования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19 054,8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116964,5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Каменский район, г. Камень-на-Оби, капитальный ремонт здания МБОУ «Лицей №2»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17 364,0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131266,3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Павловский район, с. </a:t>
                      </a:r>
                      <a:r>
                        <a:rPr lang="ru-RU" sz="1100" b="0" i="0" u="none" strike="noStrike" dirty="0" err="1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Черемное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,  капитальный ремонт здания МБОУ «Сахарозаводская СОШ»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14 713,2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115242,1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г. Заринск, МБОУ СОШ № 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2024-2025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46 300,3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129750,0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г. Заринск, МБОУ СОШ №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2024-2025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42 196,1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129750,0</a:t>
                      </a:r>
                      <a:endParaRPr lang="ru-RU" sz="1100" dirty="0" smtClean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err="1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Завьяловский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район, с. Завьялово, МБОУ 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«</a:t>
                      </a:r>
                      <a:r>
                        <a:rPr lang="ru-RU" sz="1100" b="0" i="0" u="none" strike="noStrike" dirty="0" err="1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Завьяловская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СОШ №1 </a:t>
                      </a:r>
                      <a:r>
                        <a:rPr lang="ru-RU" sz="1100" b="0" i="0" u="none" strike="noStrike" dirty="0" err="1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Завьяловского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района»</a:t>
                      </a:r>
                      <a:endParaRPr lang="ru-RU" sz="1100" b="0" i="0" u="none" strike="noStrike" dirty="0">
                        <a:solidFill>
                          <a:srgbClr val="002E5E"/>
                        </a:solidFill>
                        <a:effectLst/>
                        <a:latin typeface="Circe Bold" panose="020B0604020202020204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2024-2025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23 576,5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115907,6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Целинный район, с. Целинное, МБОУ 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«Целинная 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СОШ № 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1»</a:t>
                      </a:r>
                      <a:endParaRPr lang="ru-RU" sz="1100" b="0" i="0" u="none" strike="noStrike" dirty="0">
                        <a:solidFill>
                          <a:srgbClr val="002E5E"/>
                        </a:solidFill>
                        <a:effectLst/>
                        <a:latin typeface="Circe Bold" panose="020B0604020202020204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2024-2025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3 371,1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110431,2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err="1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Угловский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район, с. Угловское, МБОУ 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«</a:t>
                      </a:r>
                      <a:r>
                        <a:rPr lang="ru-RU" sz="1100" b="0" i="0" u="none" strike="noStrike" dirty="0" err="1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Угловская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СОШ им. А.Т. </a:t>
                      </a:r>
                      <a:r>
                        <a:rPr lang="ru-RU" sz="1100" b="0" i="0" u="none" strike="noStrike" dirty="0" err="1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Масликова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»</a:t>
                      </a:r>
                      <a:endParaRPr lang="ru-RU" sz="1100" b="0" i="0" u="none" strike="noStrike" dirty="0">
                        <a:solidFill>
                          <a:srgbClr val="002E5E"/>
                        </a:solidFill>
                        <a:effectLst/>
                        <a:latin typeface="Circe Bold" panose="020B0604020202020204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2024-2025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5 040,5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106305,0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err="1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Баевский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район, с. Верх-Чуманка, МКОУ «Верх-</a:t>
                      </a:r>
                      <a:r>
                        <a:rPr lang="ru-RU" sz="1100" b="0" i="0" u="none" strike="noStrike" dirty="0" err="1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Чуманская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СОШ»</a:t>
                      </a:r>
                      <a:endParaRPr lang="ru-RU" sz="1100" b="0" i="0" u="none" strike="noStrike" dirty="0">
                        <a:solidFill>
                          <a:srgbClr val="002E5E"/>
                        </a:solidFill>
                        <a:effectLst/>
                        <a:latin typeface="Circe Bold" panose="020B0604020202020204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2024-2025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2 783,9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109192,6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г. Алейск, МБОУ 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«СОШ 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№ 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5»</a:t>
                      </a:r>
                      <a:endParaRPr lang="ru-RU" sz="1100" b="0" i="0" u="none" strike="noStrike" dirty="0">
                        <a:solidFill>
                          <a:srgbClr val="002E5E"/>
                        </a:solidFill>
                        <a:effectLst/>
                        <a:latin typeface="Circe Bold" panose="020B0604020202020204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2024-2025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4 979,5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79159,6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Павловский район, с. </a:t>
                      </a:r>
                      <a:r>
                        <a:rPr lang="ru-RU" sz="1100" b="0" i="0" u="none" strike="noStrike" dirty="0" err="1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Колыванское</a:t>
                      </a:r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, </a:t>
                      </a:r>
                      <a:endParaRPr lang="ru-RU" sz="1100" b="0" i="0" u="none" strike="noStrike" dirty="0" smtClean="0">
                        <a:solidFill>
                          <a:srgbClr val="002E5E"/>
                        </a:solidFill>
                        <a:effectLst/>
                        <a:latin typeface="Circe Bold" panose="020B0604020202020204" charset="-52"/>
                      </a:endParaRPr>
                    </a:p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МБОУ «</a:t>
                      </a:r>
                      <a:r>
                        <a:rPr lang="ru-RU" sz="1100" b="0" i="0" u="none" strike="noStrike" dirty="0" err="1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Колыванская</a:t>
                      </a:r>
                      <a:r>
                        <a:rPr lang="ru-RU" sz="1100" b="0" i="0" u="none" strike="noStrike" dirty="0" smtClean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 СОШ»</a:t>
                      </a:r>
                      <a:endParaRPr lang="ru-RU" sz="1100" b="0" i="0" u="none" strike="noStrike" dirty="0">
                        <a:solidFill>
                          <a:srgbClr val="002E5E"/>
                        </a:solidFill>
                        <a:effectLst/>
                        <a:latin typeface="Circe Bold" panose="020B0604020202020204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2E5E"/>
                          </a:solidFill>
                          <a:effectLst/>
                          <a:latin typeface="Circe Bold" panose="020B0604020202020204" charset="-52"/>
                        </a:rPr>
                        <a:t>2024-2025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9 782,8</a:t>
                      </a:r>
                      <a:endParaRPr lang="ru-RU" sz="1100" dirty="0">
                        <a:solidFill>
                          <a:srgbClr val="002E5E"/>
                        </a:solidFill>
                        <a:latin typeface="Circe Bo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E5E"/>
                          </a:solidFill>
                          <a:latin typeface="Circe Bold" panose="020B0604020202020204" charset="-52"/>
                        </a:rPr>
                        <a:t>65212,4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1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6" descr="http://dizain.guru/wp-content/uploads/2018/01/v-oformlenii-interera-horosho-smotritsya-tsvetnoy-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31"/>
          <a:stretch>
            <a:fillRect/>
          </a:stretch>
        </p:blipFill>
        <p:spPr bwMode="auto">
          <a:xfrm>
            <a:off x="-12710" y="-10014"/>
            <a:ext cx="12192000" cy="6876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33266" y="1994261"/>
            <a:ext cx="105267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Приказом </a:t>
            </a:r>
            <a:r>
              <a:rPr lang="ru-RU" sz="32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Министерства просвещения РФ и Министерства строительства и жилищно-коммунального хозяйства РФ </a:t>
            </a:r>
            <a:endParaRPr lang="ru-RU" sz="3200" dirty="0" smtClean="0">
              <a:solidFill>
                <a:srgbClr val="002E5E"/>
              </a:solidFill>
              <a:latin typeface="Circe Bold" panose="020B0604020202020204" charset="-52"/>
              <a:cs typeface="Times New Roman" pitchFamily="18" charset="0"/>
            </a:endParaRPr>
          </a:p>
          <a:p>
            <a:pPr lvl="0" algn="ctr"/>
            <a:r>
              <a:rPr lang="ru-RU" sz="320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от </a:t>
            </a:r>
            <a:r>
              <a:rPr lang="ru-RU" sz="320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19.01.2022   </a:t>
            </a:r>
            <a:r>
              <a:rPr lang="ru-RU" sz="320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№ </a:t>
            </a:r>
            <a:r>
              <a:rPr lang="ru-RU" sz="320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15/25пр </a:t>
            </a:r>
            <a:r>
              <a:rPr lang="ru-RU" sz="320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утверждена программа </a:t>
            </a:r>
            <a:r>
              <a:rPr lang="ru-RU" sz="32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«Модернизация школьных систем образования».</a:t>
            </a:r>
          </a:p>
        </p:txBody>
      </p:sp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0311285" y="1413654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612471" y="626888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30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ФП «Модернизация школьных систем образования»</a:t>
            </a:r>
            <a:endParaRPr lang="ru-RU" sz="3000" spc="-100" dirty="0">
              <a:solidFill>
                <a:srgbClr val="002E5E"/>
              </a:solidFill>
              <a:latin typeface="Circe Bold" panose="020B0602020203020203" pitchFamily="34" charset="-52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 rot="2746467">
            <a:off x="1612405" y="5363644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114" name="Овал 113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0" name="Группа 309"/>
          <p:cNvGrpSpPr/>
          <p:nvPr/>
        </p:nvGrpSpPr>
        <p:grpSpPr>
          <a:xfrm rot="2735878">
            <a:off x="11711722" y="466584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311" name="Овал 310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Овал 338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Овал 351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Овал 377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Овал 447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9" name="Овал 448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0" name="Овал 449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Овал 451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Овал 455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7" name="Овал 456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Овал 458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1" name="Овал 460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4" name="Овал 463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Овал 480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2" name="Овал 481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3" name="Овал 482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4" name="Овал 483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5" name="Овал 484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6" name="Овал 485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7" name="Овал 486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8" name="Овал 487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9" name="Овал 488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0" name="Овал 489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1" name="Овал 490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2" name="Овал 491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3" name="Овал 492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7" name="Овал 4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8" name="Овал 4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2" name="Овал 50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3" name="Овал 50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4" name="Овал 50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5" name="Овал 50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6" name="Овал 50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7" name="Овал 50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8" name="Овал 50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9" name="Овал 50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0" name="Овал 50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1" name="Овал 51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2" name="Овал 51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95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9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6" descr="http://dizain.guru/wp-content/uploads/2018/01/v-oformlenii-interera-horosho-smotritsya-tsvetnoy-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31"/>
          <a:stretch>
            <a:fillRect/>
          </a:stretch>
        </p:blipFill>
        <p:spPr bwMode="auto">
          <a:xfrm>
            <a:off x="-12710" y="-10014"/>
            <a:ext cx="12192000" cy="6876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33266" y="1994261"/>
            <a:ext cx="105267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Письмо Министерства просвещения </a:t>
            </a:r>
            <a:r>
              <a:rPr lang="ru-RU" sz="3200" dirty="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РФ </a:t>
            </a:r>
            <a:r>
              <a:rPr lang="ru-RU" sz="32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от 20 мая </a:t>
            </a:r>
            <a:r>
              <a:rPr lang="ru-RU" sz="3200" dirty="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2022г</a:t>
            </a:r>
            <a:r>
              <a:rPr lang="ru-RU" sz="32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. № АБ-1367/02 о направлении методических рекомендаций</a:t>
            </a:r>
            <a:br>
              <a:rPr lang="ru-RU" sz="32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</a:br>
            <a:r>
              <a:rPr lang="ru-RU" sz="32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«Модернизация школьных систем образования»</a:t>
            </a:r>
          </a:p>
        </p:txBody>
      </p:sp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1198423" y="-5972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612471" y="626888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3000" spc="-1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ФП «Модернизация школьных систем образования»</a:t>
            </a:r>
            <a:endParaRPr lang="ru-RU" sz="3000" spc="-100" dirty="0">
              <a:solidFill>
                <a:srgbClr val="002E5E"/>
              </a:solidFill>
              <a:latin typeface="Circe Bold" panose="020B0602020203020203" pitchFamily="34" charset="-52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 rot="2746467">
            <a:off x="1612405" y="5363644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114" name="Овал 113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0" name="Группа 309"/>
          <p:cNvGrpSpPr/>
          <p:nvPr/>
        </p:nvGrpSpPr>
        <p:grpSpPr>
          <a:xfrm rot="2735878">
            <a:off x="11711722" y="466584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311" name="Овал 310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Овал 338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Овал 351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Овал 377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Овал 447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9" name="Овал 448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0" name="Овал 449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Овал 451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Овал 455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7" name="Овал 456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Овал 458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1" name="Овал 460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4" name="Овал 463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Овал 480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2" name="Овал 481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3" name="Овал 482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4" name="Овал 483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5" name="Овал 484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6" name="Овал 485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7" name="Овал 486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8" name="Овал 487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9" name="Овал 488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0" name="Овал 489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1" name="Овал 490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2" name="Овал 491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3" name="Овал 492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7" name="Овал 4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8" name="Овал 4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2" name="Овал 50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3" name="Овал 50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4" name="Овал 50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5" name="Овал 50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6" name="Овал 50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7" name="Овал 50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8" name="Овал 50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9" name="Овал 50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0" name="Овал 50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1" name="Овал 51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2" name="Овал 51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95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6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6" descr="http://dizain.guru/wp-content/uploads/2018/01/v-oformlenii-interera-horosho-smotritsya-tsvetnoy-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31"/>
          <a:stretch>
            <a:fillRect/>
          </a:stretch>
        </p:blipFill>
        <p:spPr bwMode="auto">
          <a:xfrm>
            <a:off x="-12710" y="-10014"/>
            <a:ext cx="12192000" cy="6876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33266" y="1994261"/>
            <a:ext cx="105267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В соответствии с пунктом 19 Правил предоставления и распределения субсидий Приложения № 31 к государственной программе Российской Федерации «Развитие образование», утвержденной Постановлением Правительства Российской Федерации от 26.12.2017 № 1642 </a:t>
            </a:r>
          </a:p>
        </p:txBody>
      </p:sp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1198423" y="-5972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612471" y="626888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30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Оснащение оборудованием объектов капитального ремонта </a:t>
            </a:r>
          </a:p>
        </p:txBody>
      </p:sp>
      <p:grpSp>
        <p:nvGrpSpPr>
          <p:cNvPr id="310" name="Группа 309"/>
          <p:cNvGrpSpPr/>
          <p:nvPr/>
        </p:nvGrpSpPr>
        <p:grpSpPr>
          <a:xfrm rot="2735878">
            <a:off x="11711722" y="466584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311" name="Овал 310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Овал 338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Овал 351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Овал 377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Овал 447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9" name="Овал 448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0" name="Овал 449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Овал 451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Овал 455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7" name="Овал 456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Овал 458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1" name="Овал 460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4" name="Овал 463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Овал 480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2" name="Овал 481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3" name="Овал 482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4" name="Овал 483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5" name="Овал 484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6" name="Овал 485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7" name="Овал 486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8" name="Овал 487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9" name="Овал 488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0" name="Овал 489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1" name="Овал 490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2" name="Овал 491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3" name="Овал 492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7" name="Овал 4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8" name="Овал 4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2" name="Овал 50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3" name="Овал 50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4" name="Овал 50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5" name="Овал 50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6" name="Овал 50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7" name="Овал 50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8" name="Овал 50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9" name="Овал 50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0" name="Овал 50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1" name="Овал 51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2" name="Овал 51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95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4" name="Группа 493"/>
          <p:cNvGrpSpPr/>
          <p:nvPr/>
        </p:nvGrpSpPr>
        <p:grpSpPr>
          <a:xfrm rot="2746467">
            <a:off x="1217144" y="5530361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499" name="Овал 498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0" name="Овал 499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1" name="Овал 500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3" name="Овал 512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4" name="Овал 513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5" name="Овал 514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6" name="Овал 515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7" name="Овал 516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8" name="Овал 517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9" name="Овал 518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0" name="Овал 519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1" name="Овал 520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2" name="Овал 521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3" name="Овал 522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4" name="Овал 523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5" name="Овал 524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6" name="Овал 525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7" name="Овал 526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8" name="Овал 527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9" name="Овал 528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0" name="Овал 529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1" name="Овал 530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2" name="Овал 531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3" name="Овал 532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4" name="Овал 533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5" name="Овал 534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6" name="Овал 535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7" name="Овал 536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8" name="Овал 537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9" name="Овал 538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0" name="Овал 539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1" name="Овал 540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2" name="Овал 541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3" name="Овал 542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4" name="Овал 543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5" name="Овал 544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6" name="Овал 545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7" name="Овал 546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8" name="Овал 547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9" name="Овал 548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0" name="Овал 549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1" name="Овал 550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2" name="Овал 551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3" name="Овал 552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4" name="Овал 553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5" name="Овал 554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6" name="Овал 555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7" name="Овал 556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8" name="Овал 557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9" name="Овал 558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0" name="Овал 559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1" name="Овал 560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2" name="Овал 561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3" name="Овал 562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4" name="Овал 563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5" name="Овал 564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6" name="Овал 565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7" name="Овал 566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8" name="Овал 567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9" name="Овал 568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0" name="Овал 569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1" name="Овал 570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2" name="Овал 571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3" name="Овал 572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4" name="Овал 573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5" name="Овал 574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6" name="Овал 575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7" name="Овал 576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8" name="Овал 577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9" name="Овал 578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0" name="Овал 579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1" name="Овал 580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2" name="Овал 581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3" name="Овал 582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4" name="Овал 583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5" name="Овал 584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6" name="Овал 585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7" name="Овал 586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8" name="Овал 587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9" name="Овал 588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0" name="Овал 589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1" name="Овал 590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2" name="Овал 591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3" name="Овал 592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4" name="Овал 593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5" name="Овал 594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6" name="Овал 595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7" name="Овал 596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8" name="Овал 597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9" name="Овал 598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0" name="Овал 599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1" name="Овал 600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2" name="Овал 601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3" name="Овал 602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4" name="Овал 603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5" name="Овал 604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6" name="Овал 605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7" name="Овал 606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8" name="Овал 607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9" name="Овал 608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0" name="Овал 609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1" name="Овал 610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2" name="Овал 611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3" name="Овал 612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4" name="Овал 613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5" name="Овал 614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6" name="Овал 615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7" name="Овал 616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8" name="Овал 617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9" name="Овал 618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0" name="Овал 619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1" name="Овал 620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2" name="Овал 621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3" name="Овал 622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4" name="Овал 623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5" name="Овал 624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6" name="Овал 625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7" name="Овал 626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8" name="Овал 627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9" name="Овал 628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0" name="Овал 629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1" name="Овал 630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2" name="Овал 631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3" name="Овал 632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4" name="Овал 633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5" name="Овал 634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6" name="Овал 635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7" name="Овал 636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8" name="Овал 637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9" name="Овал 638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0" name="Овал 639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1" name="Овал 640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2" name="Овал 641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3" name="Овал 642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4" name="Овал 643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5" name="Овал 644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6" name="Овал 645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7" name="Овал 646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8" name="Овал 647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9" name="Овал 648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0" name="Овал 649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1" name="Овал 650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2" name="Овал 651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3" name="Овал 652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4" name="Овал 653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5" name="Овал 654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6" name="Овал 655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7" name="Овал 656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8" name="Овал 657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9" name="Овал 658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0" name="Овал 659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1" name="Овал 660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2" name="Овал 661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3" name="Овал 662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4" name="Овал 663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5" name="Овал 664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6" name="Овал 665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7" name="Овал 666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8" name="Овал 667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9" name="Овал 668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0" name="Овал 669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1" name="Овал 670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2" name="Овал 671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3" name="Овал 672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4" name="Овал 673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5" name="Овал 674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6" name="Овал 675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7" name="Овал 676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8" name="Овал 677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9" name="Овал 678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0" name="Овал 679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1" name="Овал 680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2" name="Овал 681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3" name="Овал 682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4" name="Овал 683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5" name="Овал 684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6" name="Овал 685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7" name="Овал 686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8" name="Овал 687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9" name="Овал 688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0" name="Овал 689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1" name="Овал 690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2" name="Овал 691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3" name="Овал 692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4" name="Овал 693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5" name="Овал 694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6" name="Овал 695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7" name="Овал 696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8" name="Овал 697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9" name="Овал 698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0" name="Овал 699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1" name="Овал 700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2" name="Овал 701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3" name="Овал 702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4" name="Овал 703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5" name="Овал 704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97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6" descr="http://dizain.guru/wp-content/uploads/2018/01/v-oformlenii-interera-horosho-smotritsya-tsvetnoy-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31"/>
          <a:stretch>
            <a:fillRect/>
          </a:stretch>
        </p:blipFill>
        <p:spPr bwMode="auto">
          <a:xfrm>
            <a:off x="-12710" y="-10014"/>
            <a:ext cx="12192000" cy="6876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6890" y="1742892"/>
            <a:ext cx="606237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 ремонт </a:t>
            </a:r>
            <a:r>
              <a:rPr lang="ru-RU" sz="2400" dirty="0">
                <a:solidFill>
                  <a:srgbClr val="002E5E"/>
                </a:solidFill>
                <a:latin typeface="Circe Bold" panose="020B0602020203020203" pitchFamily="34" charset="-52"/>
              </a:rPr>
              <a:t>фундамента, цоколя и </a:t>
            </a:r>
            <a:r>
              <a:rPr lang="ru-RU" sz="2400" dirty="0" err="1">
                <a:solidFill>
                  <a:srgbClr val="002E5E"/>
                </a:solidFill>
                <a:latin typeface="Circe Bold" panose="020B0602020203020203" pitchFamily="34" charset="-52"/>
              </a:rPr>
              <a:t>отмостки</a:t>
            </a:r>
            <a:r>
              <a:rPr lang="ru-RU" sz="2400" dirty="0">
                <a:solidFill>
                  <a:srgbClr val="002E5E"/>
                </a:solidFill>
                <a:latin typeface="Circe Bold" panose="020B0602020203020203" pitchFamily="34" charset="-52"/>
              </a:rPr>
              <a:t>;</a:t>
            </a:r>
          </a:p>
          <a:p>
            <a:r>
              <a:rPr lang="ru-RU" sz="2400" dirty="0">
                <a:solidFill>
                  <a:srgbClr val="002E5E"/>
                </a:solidFill>
                <a:latin typeface="Circe Bold" panose="020B0602020203020203" pitchFamily="34" charset="-52"/>
              </a:rPr>
              <a:t> ремонт кровли;</a:t>
            </a:r>
          </a:p>
          <a:p>
            <a:r>
              <a:rPr lang="ru-RU" sz="2400" dirty="0">
                <a:solidFill>
                  <a:srgbClr val="002E5E"/>
                </a:solidFill>
                <a:latin typeface="Circe Bold" panose="020B0602020203020203" pitchFamily="34" charset="-52"/>
              </a:rPr>
              <a:t> ремонт потолков, междуэтажных   </a:t>
            </a:r>
            <a:r>
              <a:rPr lang="ru-RU" sz="24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  перекрытий </a:t>
            </a:r>
            <a:r>
              <a:rPr lang="ru-RU" sz="2400" dirty="0">
                <a:solidFill>
                  <a:srgbClr val="002E5E"/>
                </a:solidFill>
                <a:latin typeface="Circe Bold" panose="020B0602020203020203" pitchFamily="34" charset="-52"/>
              </a:rPr>
              <a:t>и полов;</a:t>
            </a:r>
          </a:p>
          <a:p>
            <a:r>
              <a:rPr lang="ru-RU" sz="2400" dirty="0">
                <a:solidFill>
                  <a:srgbClr val="002E5E"/>
                </a:solidFill>
                <a:latin typeface="Circe Bold" panose="020B0602020203020203" pitchFamily="34" charset="-52"/>
              </a:rPr>
              <a:t> ремонт входных групп, лестниц и крылец;</a:t>
            </a:r>
          </a:p>
          <a:p>
            <a:r>
              <a:rPr lang="ru-RU" sz="2400" dirty="0">
                <a:solidFill>
                  <a:srgbClr val="002E5E"/>
                </a:solidFill>
                <a:latin typeface="Circe Bold" panose="020B0602020203020203" pitchFamily="34" charset="-52"/>
              </a:rPr>
              <a:t> внутренние штукатурные, облицовочные </a:t>
            </a:r>
            <a:r>
              <a:rPr lang="ru-RU" sz="24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     </a:t>
            </a:r>
          </a:p>
          <a:p>
            <a:r>
              <a:rPr lang="ru-RU" sz="2400" dirty="0" smtClean="0">
                <a:solidFill>
                  <a:srgbClr val="002E5E"/>
                </a:solidFill>
                <a:latin typeface="Circe Bold" panose="020B0602020203020203" pitchFamily="34" charset="-52"/>
              </a:rPr>
              <a:t>и </a:t>
            </a:r>
            <a:r>
              <a:rPr lang="ru-RU" sz="2400" dirty="0">
                <a:solidFill>
                  <a:srgbClr val="002E5E"/>
                </a:solidFill>
                <a:latin typeface="Circe Bold" panose="020B0602020203020203" pitchFamily="34" charset="-52"/>
              </a:rPr>
              <a:t>малярные работы;</a:t>
            </a:r>
          </a:p>
          <a:p>
            <a:r>
              <a:rPr lang="ru-RU" sz="2400" dirty="0">
                <a:solidFill>
                  <a:srgbClr val="002E5E"/>
                </a:solidFill>
                <a:latin typeface="Circe Bold" panose="020B0602020203020203" pitchFamily="34" charset="-52"/>
              </a:rPr>
              <a:t> ремонт фасадов;</a:t>
            </a:r>
          </a:p>
          <a:p>
            <a:endParaRPr lang="ru-RU" dirty="0">
              <a:cs typeface="Times New Roman" pitchFamily="18" charset="0"/>
            </a:endParaRPr>
          </a:p>
          <a:p>
            <a:endParaRPr lang="ru-RU" dirty="0">
              <a:cs typeface="Times New Roman" pitchFamily="18" charset="0"/>
            </a:endParaRPr>
          </a:p>
        </p:txBody>
      </p:sp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0311285" y="1413654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612471" y="626888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30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Перечень работ капитального ремонта зданий общеобразовательных организаций в рамках проекта</a:t>
            </a:r>
          </a:p>
        </p:txBody>
      </p:sp>
      <p:grpSp>
        <p:nvGrpSpPr>
          <p:cNvPr id="113" name="Группа 112"/>
          <p:cNvGrpSpPr/>
          <p:nvPr/>
        </p:nvGrpSpPr>
        <p:grpSpPr>
          <a:xfrm rot="2746467">
            <a:off x="463323" y="5295880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114" name="Овал 113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0" name="Группа 309"/>
          <p:cNvGrpSpPr/>
          <p:nvPr/>
        </p:nvGrpSpPr>
        <p:grpSpPr>
          <a:xfrm rot="2735878">
            <a:off x="11711722" y="466584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311" name="Овал 310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Овал 338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Овал 351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Овал 377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Овал 447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9" name="Овал 448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0" name="Овал 449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Овал 451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Овал 455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7" name="Овал 456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Овал 458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1" name="Овал 460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4" name="Овал 463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Овал 480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2" name="Овал 481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3" name="Овал 482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4" name="Овал 483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5" name="Овал 484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6" name="Овал 485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7" name="Овал 486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8" name="Овал 487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9" name="Овал 488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0" name="Овал 489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1" name="Овал 490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2" name="Овал 491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3" name="Овал 492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7" name="Овал 4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8" name="Овал 4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2" name="Овал 50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3" name="Овал 50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4" name="Овал 50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5" name="Овал 50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6" name="Овал 50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7" name="Овал 50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8" name="Овал 50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9" name="Овал 50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0" name="Овал 50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1" name="Овал 51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2" name="Овал 51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23" name="Овал 522"/>
          <p:cNvSpPr/>
          <p:nvPr/>
        </p:nvSpPr>
        <p:spPr>
          <a:xfrm>
            <a:off x="291653" y="1924099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4" name="Овал 523"/>
          <p:cNvSpPr/>
          <p:nvPr/>
        </p:nvSpPr>
        <p:spPr>
          <a:xfrm>
            <a:off x="291653" y="3411089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4" name="TextBox 493"/>
          <p:cNvSpPr txBox="1"/>
          <p:nvPr/>
        </p:nvSpPr>
        <p:spPr>
          <a:xfrm>
            <a:off x="7040937" y="1716390"/>
            <a:ext cx="49751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</a:rPr>
              <a:t>ремонт системы отопления;</a:t>
            </a:r>
          </a:p>
          <a:p>
            <a:r>
              <a:rPr lang="ru-RU" sz="2400" dirty="0" smtClean="0">
                <a:solidFill>
                  <a:srgbClr val="002E5E"/>
                </a:solidFill>
                <a:latin typeface="Circe Bold" panose="020B0604020202020204" charset="-52"/>
              </a:rPr>
              <a:t>ремонт </a:t>
            </a:r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</a:rPr>
              <a:t>системы вентиляции;</a:t>
            </a:r>
          </a:p>
          <a:p>
            <a:r>
              <a:rPr lang="ru-RU" sz="2400" dirty="0" smtClean="0">
                <a:solidFill>
                  <a:srgbClr val="002E5E"/>
                </a:solidFill>
                <a:latin typeface="Circe Bold" panose="020B0604020202020204" charset="-52"/>
              </a:rPr>
              <a:t>ремонт </a:t>
            </a:r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</a:rPr>
              <a:t>системы горячего и холодного водоснабжения;</a:t>
            </a:r>
          </a:p>
          <a:p>
            <a:r>
              <a:rPr lang="ru-RU" sz="2400" dirty="0" smtClean="0">
                <a:solidFill>
                  <a:srgbClr val="002E5E"/>
                </a:solidFill>
                <a:latin typeface="Circe Bold" panose="020B0604020202020204" charset="-52"/>
              </a:rPr>
              <a:t>ремонт </a:t>
            </a:r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</a:rPr>
              <a:t>системы канализации;</a:t>
            </a:r>
          </a:p>
          <a:p>
            <a:r>
              <a:rPr lang="ru-RU" sz="2400" dirty="0" smtClean="0">
                <a:solidFill>
                  <a:srgbClr val="002E5E"/>
                </a:solidFill>
                <a:latin typeface="Circe Bold" panose="020B0604020202020204" charset="-52"/>
              </a:rPr>
              <a:t>электромонтажные </a:t>
            </a:r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</a:rPr>
              <a:t>работы;</a:t>
            </a:r>
          </a:p>
          <a:p>
            <a:r>
              <a:rPr lang="ru-RU" sz="2400" dirty="0" smtClean="0">
                <a:solidFill>
                  <a:srgbClr val="002E5E"/>
                </a:solidFill>
                <a:latin typeface="Circe Bold" panose="020B0604020202020204" charset="-52"/>
              </a:rPr>
              <a:t>ремонт </a:t>
            </a:r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</a:rPr>
              <a:t>слаботочных сетей;</a:t>
            </a:r>
          </a:p>
          <a:p>
            <a:r>
              <a:rPr lang="ru-RU" sz="2400" dirty="0" smtClean="0">
                <a:solidFill>
                  <a:srgbClr val="002E5E"/>
                </a:solidFill>
                <a:latin typeface="Circe Bold" panose="020B0604020202020204" charset="-52"/>
              </a:rPr>
              <a:t>ремонт системы пожаротушения</a:t>
            </a:r>
            <a:r>
              <a:rPr lang="ru-RU" sz="2400" dirty="0">
                <a:solidFill>
                  <a:srgbClr val="002E5E"/>
                </a:solidFill>
                <a:latin typeface="Circe Bold" panose="020B0604020202020204" charset="-52"/>
              </a:rPr>
              <a:t>.</a:t>
            </a:r>
          </a:p>
        </p:txBody>
      </p:sp>
      <p:pic>
        <p:nvPicPr>
          <p:cNvPr id="495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0" name="Овал 499"/>
          <p:cNvSpPr/>
          <p:nvPr/>
        </p:nvSpPr>
        <p:spPr>
          <a:xfrm>
            <a:off x="283808" y="2277140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1" name="Овал 500"/>
          <p:cNvSpPr/>
          <p:nvPr/>
        </p:nvSpPr>
        <p:spPr>
          <a:xfrm>
            <a:off x="291653" y="2648648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3" name="Овал 512"/>
          <p:cNvSpPr/>
          <p:nvPr/>
        </p:nvSpPr>
        <p:spPr>
          <a:xfrm>
            <a:off x="283808" y="4451181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4" name="TextBox 513"/>
          <p:cNvSpPr txBox="1"/>
          <p:nvPr/>
        </p:nvSpPr>
        <p:spPr>
          <a:xfrm>
            <a:off x="2844598" y="4781428"/>
            <a:ext cx="6736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Реализация работ по капитальному ремонту предполагается во всех помещениях, расположенных непосредственно в зданиях общеобразовательных организаций, включая санитарные узлы, пищеблоки, подвальные помещения и коммуникации, </a:t>
            </a:r>
            <a:r>
              <a:rPr lang="ru-RU" sz="2000" dirty="0" err="1">
                <a:solidFill>
                  <a:srgbClr val="002E5E"/>
                </a:solidFill>
                <a:latin typeface="Circe Bold" panose="020B0602020203020203" pitchFamily="34" charset="-52"/>
              </a:rPr>
              <a:t>внутриобъектовые</a:t>
            </a: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 спортивные сооружения</a:t>
            </a:r>
          </a:p>
        </p:txBody>
      </p:sp>
      <p:sp>
        <p:nvSpPr>
          <p:cNvPr id="515" name="Овал 514"/>
          <p:cNvSpPr/>
          <p:nvPr/>
        </p:nvSpPr>
        <p:spPr>
          <a:xfrm>
            <a:off x="6920548" y="1891775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6" name="Овал 515"/>
          <p:cNvSpPr/>
          <p:nvPr/>
        </p:nvSpPr>
        <p:spPr>
          <a:xfrm>
            <a:off x="6912703" y="2252252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7" name="Овал 516"/>
          <p:cNvSpPr/>
          <p:nvPr/>
        </p:nvSpPr>
        <p:spPr>
          <a:xfrm>
            <a:off x="6922636" y="2631018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8" name="Овал 517"/>
          <p:cNvSpPr/>
          <p:nvPr/>
        </p:nvSpPr>
        <p:spPr>
          <a:xfrm>
            <a:off x="6922636" y="2981188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9" name="Овал 518"/>
          <p:cNvSpPr/>
          <p:nvPr/>
        </p:nvSpPr>
        <p:spPr>
          <a:xfrm>
            <a:off x="6922636" y="3360819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0" name="Овал 519"/>
          <p:cNvSpPr/>
          <p:nvPr/>
        </p:nvSpPr>
        <p:spPr>
          <a:xfrm>
            <a:off x="6912940" y="3720357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1" name="Овал 520"/>
          <p:cNvSpPr/>
          <p:nvPr/>
        </p:nvSpPr>
        <p:spPr>
          <a:xfrm>
            <a:off x="6927518" y="4099123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2" name="Овал 521"/>
          <p:cNvSpPr/>
          <p:nvPr/>
        </p:nvSpPr>
        <p:spPr>
          <a:xfrm>
            <a:off x="6912940" y="4476178"/>
            <a:ext cx="120382" cy="120382"/>
          </a:xfrm>
          <a:prstGeom prst="ellipse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15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6" descr="http://dizain.guru/wp-content/uploads/2018/01/v-oformlenii-interera-horosho-smotritsya-tsvetnoy-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31"/>
          <a:stretch>
            <a:fillRect/>
          </a:stretch>
        </p:blipFill>
        <p:spPr bwMode="auto">
          <a:xfrm>
            <a:off x="0" y="0"/>
            <a:ext cx="12192000" cy="6876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9709" y="1482931"/>
            <a:ext cx="1014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Приказ Министерства просвещения Российской Федерации </a:t>
            </a:r>
            <a:r>
              <a:rPr lang="ru-RU" dirty="0">
                <a:solidFill>
                  <a:srgbClr val="EC3032"/>
                </a:solidFill>
                <a:latin typeface="Circe Bold" panose="020B0604020202020204" charset="-52"/>
                <a:cs typeface="Times New Roman" pitchFamily="18" charset="0"/>
              </a:rPr>
              <a:t>от 06 сентября 2022 года </a:t>
            </a:r>
            <a:r>
              <a:rPr lang="ru-RU" dirty="0" smtClean="0">
                <a:solidFill>
                  <a:srgbClr val="EC3032"/>
                </a:solidFill>
                <a:latin typeface="Circe Bold" panose="020B0604020202020204" charset="-52"/>
                <a:cs typeface="Times New Roman" pitchFamily="18" charset="0"/>
              </a:rPr>
              <a:t>№ 804</a:t>
            </a:r>
            <a:endParaRPr lang="ru-RU" dirty="0">
              <a:solidFill>
                <a:srgbClr val="EC3032"/>
              </a:solidFill>
              <a:latin typeface="Circe Bold" panose="020B0604020202020204" charset="-52"/>
              <a:cs typeface="Times New Roman" pitchFamily="18" charset="0"/>
            </a:endParaRPr>
          </a:p>
        </p:txBody>
      </p:sp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1198423" y="-5972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612290" y="416851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30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Оснащение зданий муниципальных (региональных)</a:t>
            </a:r>
          </a:p>
          <a:p>
            <a:pPr algn="ctr"/>
            <a:r>
              <a:rPr lang="ru-RU" sz="30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 общеобразовательных организаций</a:t>
            </a:r>
          </a:p>
        </p:txBody>
      </p:sp>
      <p:grpSp>
        <p:nvGrpSpPr>
          <p:cNvPr id="310" name="Группа 309"/>
          <p:cNvGrpSpPr/>
          <p:nvPr/>
        </p:nvGrpSpPr>
        <p:grpSpPr>
          <a:xfrm rot="2735878">
            <a:off x="11711722" y="466584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311" name="Овал 310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Овал 338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Овал 351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Овал 377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Овал 447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9" name="Овал 448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0" name="Овал 449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Овал 451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Овал 455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7" name="Овал 456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Овал 458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1" name="Овал 460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4" name="Овал 463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Овал 480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2" name="Овал 481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3" name="Овал 482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4" name="Овал 483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5" name="Овал 484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6" name="Овал 485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7" name="Овал 486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8" name="Овал 487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9" name="Овал 488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0" name="Овал 489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1" name="Овал 490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2" name="Овал 491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3" name="Овал 492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7" name="Овал 4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8" name="Овал 4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2" name="Овал 50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3" name="Овал 50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4" name="Овал 50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5" name="Овал 50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6" name="Овал 50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7" name="Овал 50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8" name="Овал 50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9" name="Овал 50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0" name="Овал 50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1" name="Овал 51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2" name="Овал 51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95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099" y="1916987"/>
            <a:ext cx="10994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Всего позиций перечня средств обучения и воспитания, соответствующих современным условиям обучения, 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необходимых </a:t>
            </a:r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при оснащении общеобразовательных организаций - </a:t>
            </a:r>
            <a:r>
              <a:rPr lang="ru-RU" dirty="0">
                <a:solidFill>
                  <a:srgbClr val="EC3032"/>
                </a:solidFill>
                <a:latin typeface="Circe Bold" panose="020B0604020202020204" charset="-52"/>
              </a:rPr>
              <a:t>2199</a:t>
            </a:r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 позиций.</a:t>
            </a:r>
          </a:p>
          <a:p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Из них основного оборудования, обязательного к приобретению - </a:t>
            </a:r>
            <a:r>
              <a:rPr lang="ru-RU" dirty="0">
                <a:solidFill>
                  <a:srgbClr val="EC3032"/>
                </a:solidFill>
                <a:latin typeface="Circe Bold" panose="020B0604020202020204" charset="-52"/>
              </a:rPr>
              <a:t>1037</a:t>
            </a:r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 позиций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124" y="2858068"/>
            <a:ext cx="1232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Средства обучения и воспитания для реализации образовательных программ начального общего, основного общего 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/>
            </a:r>
            <a:b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</a:b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и среднего </a:t>
            </a:r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общего образования предусмотрены для различных блоков дисциплин: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10" y="3554590"/>
            <a:ext cx="17863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Гуманитарные </a:t>
            </a:r>
            <a:r>
              <a:rPr lang="ru-RU" sz="1200" dirty="0" smtClean="0">
                <a:solidFill>
                  <a:srgbClr val="002E5E"/>
                </a:solidFill>
                <a:latin typeface="Circe Bold" panose="020B0604020202020204" charset="-52"/>
              </a:rPr>
              <a:t>и </a:t>
            </a:r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социально-экономические дисциплины </a:t>
            </a:r>
            <a:endParaRPr lang="ru-RU" sz="1200" dirty="0" smtClean="0">
              <a:solidFill>
                <a:srgbClr val="002E5E"/>
              </a:solidFill>
              <a:latin typeface="Circe Bold" panose="020B0604020202020204" charset="-52"/>
            </a:endParaRPr>
          </a:p>
          <a:p>
            <a:pPr algn="ctr"/>
            <a:r>
              <a:rPr lang="ru-RU" sz="1200" dirty="0" smtClean="0">
                <a:solidFill>
                  <a:srgbClr val="002E5E"/>
                </a:solidFill>
                <a:latin typeface="Circe Bold" panose="020B0604020202020204" charset="-52"/>
              </a:rPr>
              <a:t>(</a:t>
            </a:r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Русский язык </a:t>
            </a:r>
            <a:r>
              <a:rPr lang="ru-RU" sz="1200" dirty="0" smtClean="0">
                <a:solidFill>
                  <a:srgbClr val="002E5E"/>
                </a:solidFill>
                <a:latin typeface="Circe Bold" panose="020B0604020202020204" charset="-52"/>
              </a:rPr>
              <a:t>и литература, </a:t>
            </a:r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Родной язык и родная литература, Иностранный язык, </a:t>
            </a:r>
            <a:endParaRPr lang="ru-RU" sz="1200" dirty="0" smtClean="0">
              <a:solidFill>
                <a:srgbClr val="002E5E"/>
              </a:solidFill>
              <a:latin typeface="Circe Bold" panose="020B0604020202020204" charset="-52"/>
            </a:endParaRPr>
          </a:p>
          <a:p>
            <a:pPr algn="ctr"/>
            <a:r>
              <a:rPr lang="ru-RU" sz="1200" dirty="0" smtClean="0">
                <a:solidFill>
                  <a:srgbClr val="002E5E"/>
                </a:solidFill>
                <a:latin typeface="Circe Bold" panose="020B0604020202020204" charset="-52"/>
              </a:rPr>
              <a:t>Основы </a:t>
            </a:r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религиозных культур и светской этики, История и обществознание, География)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1852" y="3565473"/>
            <a:ext cx="2143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Общие математические </a:t>
            </a:r>
          </a:p>
          <a:p>
            <a:pPr algn="ctr"/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и естественнонаучные </a:t>
            </a:r>
          </a:p>
          <a:p>
            <a:pPr algn="ctr"/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дисциплины (Математика </a:t>
            </a:r>
          </a:p>
          <a:p>
            <a:pPr algn="ctr"/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и информатика, Физика, </a:t>
            </a:r>
          </a:p>
          <a:p>
            <a:pPr algn="ctr"/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Химия, Биология и экология, Окружающий мир и Естествознание, </a:t>
            </a:r>
          </a:p>
          <a:p>
            <a:pPr algn="ctr"/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Астрономия)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3771" y="3589941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Искусство </a:t>
            </a:r>
          </a:p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(Изобразительное </a:t>
            </a:r>
          </a:p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искусство, Музыка)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93771" y="4355720"/>
            <a:ext cx="100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Технология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6256" y="3589940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Физическая культура и </a:t>
            </a:r>
          </a:p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Основы безопасности </a:t>
            </a:r>
          </a:p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жизнедеятельности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75844" y="3609715"/>
            <a:ext cx="20265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Курсы по выбору для </a:t>
            </a:r>
          </a:p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внеурочной деятельности </a:t>
            </a:r>
          </a:p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(Искусство и дизайн, </a:t>
            </a:r>
          </a:p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Издательское дело, </a:t>
            </a:r>
          </a:p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Телестудия и </a:t>
            </a:r>
          </a:p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телевещание, Фотодело, </a:t>
            </a:r>
          </a:p>
          <a:p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Цифровое производство)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43171" y="3593276"/>
            <a:ext cx="223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Дополнительные учебные предметы и </a:t>
            </a:r>
            <a:r>
              <a:rPr lang="ru-RU" sz="1200" dirty="0" err="1">
                <a:solidFill>
                  <a:srgbClr val="002E5E"/>
                </a:solidFill>
                <a:latin typeface="Circe Bold" panose="020B0604020202020204" charset="-52"/>
              </a:rPr>
              <a:t>Проектноисследовательская</a:t>
            </a:r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 деятельность (</a:t>
            </a:r>
            <a:r>
              <a:rPr lang="ru-RU" sz="1200" dirty="0" err="1">
                <a:solidFill>
                  <a:srgbClr val="002E5E"/>
                </a:solidFill>
                <a:latin typeface="Circe Bold" panose="020B0604020202020204" charset="-52"/>
              </a:rPr>
              <a:t>Проектноисследовательская</a:t>
            </a:r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 деятельность для начальных классов, </a:t>
            </a:r>
            <a:r>
              <a:rPr lang="ru-RU" sz="1200" dirty="0" err="1">
                <a:solidFill>
                  <a:srgbClr val="002E5E"/>
                </a:solidFill>
                <a:latin typeface="Circe Bold" panose="020B0604020202020204" charset="-52"/>
              </a:rPr>
              <a:t>Инженернотехнологический</a:t>
            </a:r>
            <a:r>
              <a:rPr lang="ru-RU" sz="1200" dirty="0">
                <a:solidFill>
                  <a:srgbClr val="002E5E"/>
                </a:solidFill>
                <a:latin typeface="Circe Bold" panose="020B0604020202020204" charset="-52"/>
              </a:rPr>
              <a:t> класс, Медико-биологический класс)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3983" y="6254234"/>
            <a:ext cx="861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На оснащение предусматривается сумма </a:t>
            </a:r>
            <a:r>
              <a:rPr lang="ru-RU" dirty="0">
                <a:solidFill>
                  <a:srgbClr val="EC3032"/>
                </a:solidFill>
                <a:latin typeface="Circe Bold" panose="020B0604020202020204" charset="-52"/>
              </a:rPr>
              <a:t>от </a:t>
            </a:r>
            <a:r>
              <a:rPr lang="ru-RU" dirty="0" smtClean="0">
                <a:solidFill>
                  <a:srgbClr val="EC3032"/>
                </a:solidFill>
                <a:latin typeface="Circe Bold" panose="020B0604020202020204" charset="-52"/>
              </a:rPr>
              <a:t>8,3 </a:t>
            </a:r>
            <a:r>
              <a:rPr lang="ru-RU" dirty="0">
                <a:solidFill>
                  <a:srgbClr val="EC3032"/>
                </a:solidFill>
                <a:latin typeface="Circe Bold" panose="020B0604020202020204" charset="-52"/>
              </a:rPr>
              <a:t>до </a:t>
            </a:r>
            <a:r>
              <a:rPr lang="ru-RU" dirty="0" smtClean="0">
                <a:solidFill>
                  <a:srgbClr val="EC3032"/>
                </a:solidFill>
                <a:latin typeface="Circe Bold" panose="020B0604020202020204" charset="-52"/>
              </a:rPr>
              <a:t>8,5  </a:t>
            </a:r>
            <a:r>
              <a:rPr lang="ru-RU" dirty="0">
                <a:solidFill>
                  <a:srgbClr val="EC3032"/>
                </a:solidFill>
                <a:latin typeface="Circe Bold" panose="020B0604020202020204" charset="-52"/>
              </a:rPr>
              <a:t>млн руб. </a:t>
            </a:r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на каждый объект</a:t>
            </a:r>
          </a:p>
        </p:txBody>
      </p:sp>
    </p:spTree>
    <p:extLst>
      <p:ext uri="{BB962C8B-B14F-4D97-AF65-F5344CB8AC3E}">
        <p14:creationId xmlns:p14="http://schemas.microsoft.com/office/powerpoint/2010/main" val="38697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6" descr="http://dizain.guru/wp-content/uploads/2018/01/v-oformlenii-interera-horosho-smotritsya-tsvetnoy-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31"/>
          <a:stretch>
            <a:fillRect/>
          </a:stretch>
        </p:blipFill>
        <p:spPr bwMode="auto">
          <a:xfrm>
            <a:off x="-9150" y="-22716"/>
            <a:ext cx="12192000" cy="6876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699" y="1324383"/>
            <a:ext cx="938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1. Разместить извещение о проведении аукциона на выбор подрядной организации для проведения работ по капитальному ремонту образовательных учреждений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  <a:cs typeface="Times New Roman" pitchFamily="18" charset="0"/>
              </a:rPr>
              <a:t>. </a:t>
            </a:r>
            <a:endParaRPr lang="ru-RU" dirty="0">
              <a:solidFill>
                <a:srgbClr val="002E5E"/>
              </a:solidFill>
              <a:latin typeface="Circe Bold" panose="020B0604020202020204" charset="-52"/>
              <a:cs typeface="Times New Roman" pitchFamily="18" charset="0"/>
            </a:endParaRPr>
          </a:p>
        </p:txBody>
      </p:sp>
      <p:grpSp>
        <p:nvGrpSpPr>
          <p:cNvPr id="57" name="Group 24"/>
          <p:cNvGrpSpPr>
            <a:grpSpLocks noChangeAspect="1"/>
          </p:cNvGrpSpPr>
          <p:nvPr/>
        </p:nvGrpSpPr>
        <p:grpSpPr bwMode="auto">
          <a:xfrm>
            <a:off x="11198423" y="-5972"/>
            <a:ext cx="1057480" cy="1057480"/>
            <a:chOff x="2304" y="624"/>
            <a:chExt cx="3072" cy="3072"/>
          </a:xfrm>
        </p:grpSpPr>
        <p:sp>
          <p:nvSpPr>
            <p:cNvPr id="58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Rectangle 25"/>
            <p:cNvSpPr>
              <a:spLocks noChangeArrowheads="1"/>
            </p:cNvSpPr>
            <p:nvPr/>
          </p:nvSpPr>
          <p:spPr bwMode="auto">
            <a:xfrm>
              <a:off x="2304" y="624"/>
              <a:ext cx="3072" cy="307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auto">
            <a:xfrm>
              <a:off x="2867" y="1341"/>
              <a:ext cx="1946" cy="2048"/>
            </a:xfrm>
            <a:custGeom>
              <a:avLst/>
              <a:gdLst>
                <a:gd name="T0" fmla="*/ 1849 w 3892"/>
                <a:gd name="T1" fmla="*/ 3757 h 4096"/>
                <a:gd name="T2" fmla="*/ 1914 w 3892"/>
                <a:gd name="T3" fmla="*/ 3885 h 4096"/>
                <a:gd name="T4" fmla="*/ 2438 w 3892"/>
                <a:gd name="T5" fmla="*/ 3848 h 4096"/>
                <a:gd name="T6" fmla="*/ 2415 w 3892"/>
                <a:gd name="T7" fmla="*/ 3706 h 4096"/>
                <a:gd name="T8" fmla="*/ 2078 w 3892"/>
                <a:gd name="T9" fmla="*/ 5 h 4096"/>
                <a:gd name="T10" fmla="*/ 2685 w 3892"/>
                <a:gd name="T11" fmla="*/ 190 h 4096"/>
                <a:gd name="T12" fmla="*/ 3154 w 3892"/>
                <a:gd name="T13" fmla="*/ 590 h 4096"/>
                <a:gd name="T14" fmla="*/ 3432 w 3892"/>
                <a:gd name="T15" fmla="*/ 1148 h 4096"/>
                <a:gd name="T16" fmla="*/ 3549 w 3892"/>
                <a:gd name="T17" fmla="*/ 1752 h 4096"/>
                <a:gd name="T18" fmla="*/ 3813 w 3892"/>
                <a:gd name="T19" fmla="*/ 1927 h 4096"/>
                <a:gd name="T20" fmla="*/ 3892 w 3892"/>
                <a:gd name="T21" fmla="*/ 2841 h 4096"/>
                <a:gd name="T22" fmla="*/ 3772 w 3892"/>
                <a:gd name="T23" fmla="*/ 3140 h 4096"/>
                <a:gd name="T24" fmla="*/ 3482 w 3892"/>
                <a:gd name="T25" fmla="*/ 3275 h 4096"/>
                <a:gd name="T26" fmla="*/ 3400 w 3892"/>
                <a:gd name="T27" fmla="*/ 3658 h 4096"/>
                <a:gd name="T28" fmla="*/ 3117 w 3892"/>
                <a:gd name="T29" fmla="*/ 3868 h 4096"/>
                <a:gd name="T30" fmla="*/ 2590 w 3892"/>
                <a:gd name="T31" fmla="*/ 3984 h 4096"/>
                <a:gd name="T32" fmla="*/ 2356 w 3892"/>
                <a:gd name="T33" fmla="*/ 4096 h 4096"/>
                <a:gd name="T34" fmla="*/ 1749 w 3892"/>
                <a:gd name="T35" fmla="*/ 4023 h 4096"/>
                <a:gd name="T36" fmla="*/ 1639 w 3892"/>
                <a:gd name="T37" fmla="*/ 3788 h 4096"/>
                <a:gd name="T38" fmla="*/ 1749 w 3892"/>
                <a:gd name="T39" fmla="*/ 3554 h 4096"/>
                <a:gd name="T40" fmla="*/ 2356 w 3892"/>
                <a:gd name="T41" fmla="*/ 3481 h 4096"/>
                <a:gd name="T42" fmla="*/ 2590 w 3892"/>
                <a:gd name="T43" fmla="*/ 3593 h 4096"/>
                <a:gd name="T44" fmla="*/ 3078 w 3892"/>
                <a:gd name="T45" fmla="*/ 3667 h 4096"/>
                <a:gd name="T46" fmla="*/ 3259 w 3892"/>
                <a:gd name="T47" fmla="*/ 3487 h 4096"/>
                <a:gd name="T48" fmla="*/ 3026 w 3892"/>
                <a:gd name="T49" fmla="*/ 3271 h 4096"/>
                <a:gd name="T50" fmla="*/ 2873 w 3892"/>
                <a:gd name="T51" fmla="*/ 3118 h 4096"/>
                <a:gd name="T52" fmla="*/ 2910 w 3892"/>
                <a:gd name="T53" fmla="*/ 2170 h 4096"/>
                <a:gd name="T54" fmla="*/ 3052 w 3892"/>
                <a:gd name="T55" fmla="*/ 2193 h 4096"/>
                <a:gd name="T56" fmla="*/ 3508 w 3892"/>
                <a:gd name="T57" fmla="*/ 3066 h 4096"/>
                <a:gd name="T58" fmla="*/ 3670 w 3892"/>
                <a:gd name="T59" fmla="*/ 2930 h 4096"/>
                <a:gd name="T60" fmla="*/ 3670 w 3892"/>
                <a:gd name="T61" fmla="*/ 2087 h 4096"/>
                <a:gd name="T62" fmla="*/ 3508 w 3892"/>
                <a:gd name="T63" fmla="*/ 1951 h 4096"/>
                <a:gd name="T64" fmla="*/ 2888 w 3892"/>
                <a:gd name="T65" fmla="*/ 1902 h 4096"/>
                <a:gd name="T66" fmla="*/ 2910 w 3892"/>
                <a:gd name="T67" fmla="*/ 1761 h 4096"/>
                <a:gd name="T68" fmla="*/ 3272 w 3892"/>
                <a:gd name="T69" fmla="*/ 1415 h 4096"/>
                <a:gd name="T70" fmla="*/ 3095 w 3892"/>
                <a:gd name="T71" fmla="*/ 863 h 4096"/>
                <a:gd name="T72" fmla="*/ 2713 w 3892"/>
                <a:gd name="T73" fmla="*/ 448 h 4096"/>
                <a:gd name="T74" fmla="*/ 2186 w 3892"/>
                <a:gd name="T75" fmla="*/ 227 h 4096"/>
                <a:gd name="T76" fmla="*/ 1592 w 3892"/>
                <a:gd name="T77" fmla="*/ 253 h 4096"/>
                <a:gd name="T78" fmla="*/ 1088 w 3892"/>
                <a:gd name="T79" fmla="*/ 517 h 4096"/>
                <a:gd name="T80" fmla="*/ 743 w 3892"/>
                <a:gd name="T81" fmla="*/ 964 h 4096"/>
                <a:gd name="T82" fmla="*/ 615 w 3892"/>
                <a:gd name="T83" fmla="*/ 1536 h 4096"/>
                <a:gd name="T84" fmla="*/ 1004 w 3892"/>
                <a:gd name="T85" fmla="*/ 1783 h 4096"/>
                <a:gd name="T86" fmla="*/ 982 w 3892"/>
                <a:gd name="T87" fmla="*/ 1925 h 4096"/>
                <a:gd name="T88" fmla="*/ 343 w 3892"/>
                <a:gd name="T89" fmla="*/ 1964 h 4096"/>
                <a:gd name="T90" fmla="*/ 209 w 3892"/>
                <a:gd name="T91" fmla="*/ 2130 h 4096"/>
                <a:gd name="T92" fmla="*/ 242 w 3892"/>
                <a:gd name="T93" fmla="*/ 2969 h 4096"/>
                <a:gd name="T94" fmla="*/ 430 w 3892"/>
                <a:gd name="T95" fmla="*/ 3072 h 4096"/>
                <a:gd name="T96" fmla="*/ 862 w 3892"/>
                <a:gd name="T97" fmla="*/ 2170 h 4096"/>
                <a:gd name="T98" fmla="*/ 1004 w 3892"/>
                <a:gd name="T99" fmla="*/ 2193 h 4096"/>
                <a:gd name="T100" fmla="*/ 1004 w 3892"/>
                <a:gd name="T101" fmla="*/ 3161 h 4096"/>
                <a:gd name="T102" fmla="*/ 820 w 3892"/>
                <a:gd name="T103" fmla="*/ 3276 h 4096"/>
                <a:gd name="T104" fmla="*/ 175 w 3892"/>
                <a:gd name="T105" fmla="*/ 3191 h 4096"/>
                <a:gd name="T106" fmla="*/ 6 w 3892"/>
                <a:gd name="T107" fmla="*/ 2911 h 4096"/>
                <a:gd name="T108" fmla="*/ 45 w 3892"/>
                <a:gd name="T109" fmla="*/ 1982 h 4096"/>
                <a:gd name="T110" fmla="*/ 280 w 3892"/>
                <a:gd name="T111" fmla="*/ 1770 h 4096"/>
                <a:gd name="T112" fmla="*/ 432 w 3892"/>
                <a:gd name="T113" fmla="*/ 1273 h 4096"/>
                <a:gd name="T114" fmla="*/ 665 w 3892"/>
                <a:gd name="T115" fmla="*/ 690 h 4096"/>
                <a:gd name="T116" fmla="*/ 1101 w 3892"/>
                <a:gd name="T117" fmla="*/ 255 h 4096"/>
                <a:gd name="T118" fmla="*/ 1683 w 3892"/>
                <a:gd name="T119" fmla="*/ 22 h 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2" h="4096">
                  <a:moveTo>
                    <a:pt x="1946" y="3686"/>
                  </a:moveTo>
                  <a:lnTo>
                    <a:pt x="1914" y="3692"/>
                  </a:lnTo>
                  <a:lnTo>
                    <a:pt x="1886" y="3706"/>
                  </a:lnTo>
                  <a:lnTo>
                    <a:pt x="1864" y="3729"/>
                  </a:lnTo>
                  <a:lnTo>
                    <a:pt x="1849" y="3757"/>
                  </a:lnTo>
                  <a:lnTo>
                    <a:pt x="1844" y="3788"/>
                  </a:lnTo>
                  <a:lnTo>
                    <a:pt x="1849" y="3820"/>
                  </a:lnTo>
                  <a:lnTo>
                    <a:pt x="1864" y="3848"/>
                  </a:lnTo>
                  <a:lnTo>
                    <a:pt x="1886" y="3870"/>
                  </a:lnTo>
                  <a:lnTo>
                    <a:pt x="1914" y="3885"/>
                  </a:lnTo>
                  <a:lnTo>
                    <a:pt x="1946" y="3891"/>
                  </a:lnTo>
                  <a:lnTo>
                    <a:pt x="2356" y="3891"/>
                  </a:lnTo>
                  <a:lnTo>
                    <a:pt x="2387" y="3885"/>
                  </a:lnTo>
                  <a:lnTo>
                    <a:pt x="2415" y="3870"/>
                  </a:lnTo>
                  <a:lnTo>
                    <a:pt x="2438" y="3848"/>
                  </a:lnTo>
                  <a:lnTo>
                    <a:pt x="2452" y="3820"/>
                  </a:lnTo>
                  <a:lnTo>
                    <a:pt x="2458" y="3788"/>
                  </a:lnTo>
                  <a:lnTo>
                    <a:pt x="2452" y="3757"/>
                  </a:lnTo>
                  <a:lnTo>
                    <a:pt x="2438" y="3729"/>
                  </a:lnTo>
                  <a:lnTo>
                    <a:pt x="2415" y="3706"/>
                  </a:lnTo>
                  <a:lnTo>
                    <a:pt x="2387" y="3692"/>
                  </a:lnTo>
                  <a:lnTo>
                    <a:pt x="2356" y="3686"/>
                  </a:lnTo>
                  <a:lnTo>
                    <a:pt x="1946" y="3686"/>
                  </a:lnTo>
                  <a:close/>
                  <a:moveTo>
                    <a:pt x="1946" y="0"/>
                  </a:moveTo>
                  <a:lnTo>
                    <a:pt x="2078" y="5"/>
                  </a:lnTo>
                  <a:lnTo>
                    <a:pt x="2209" y="22"/>
                  </a:lnTo>
                  <a:lnTo>
                    <a:pt x="2333" y="50"/>
                  </a:lnTo>
                  <a:lnTo>
                    <a:pt x="2456" y="87"/>
                  </a:lnTo>
                  <a:lnTo>
                    <a:pt x="2572" y="134"/>
                  </a:lnTo>
                  <a:lnTo>
                    <a:pt x="2685" y="190"/>
                  </a:lnTo>
                  <a:lnTo>
                    <a:pt x="2791" y="255"/>
                  </a:lnTo>
                  <a:lnTo>
                    <a:pt x="2892" y="327"/>
                  </a:lnTo>
                  <a:lnTo>
                    <a:pt x="2987" y="407"/>
                  </a:lnTo>
                  <a:lnTo>
                    <a:pt x="3074" y="495"/>
                  </a:lnTo>
                  <a:lnTo>
                    <a:pt x="3154" y="590"/>
                  </a:lnTo>
                  <a:lnTo>
                    <a:pt x="3227" y="690"/>
                  </a:lnTo>
                  <a:lnTo>
                    <a:pt x="3292" y="796"/>
                  </a:lnTo>
                  <a:lnTo>
                    <a:pt x="3348" y="910"/>
                  </a:lnTo>
                  <a:lnTo>
                    <a:pt x="3394" y="1025"/>
                  </a:lnTo>
                  <a:lnTo>
                    <a:pt x="3432" y="1148"/>
                  </a:lnTo>
                  <a:lnTo>
                    <a:pt x="3460" y="1273"/>
                  </a:lnTo>
                  <a:lnTo>
                    <a:pt x="3476" y="1403"/>
                  </a:lnTo>
                  <a:lnTo>
                    <a:pt x="3482" y="1536"/>
                  </a:lnTo>
                  <a:lnTo>
                    <a:pt x="3482" y="1742"/>
                  </a:lnTo>
                  <a:lnTo>
                    <a:pt x="3549" y="1752"/>
                  </a:lnTo>
                  <a:lnTo>
                    <a:pt x="3612" y="1770"/>
                  </a:lnTo>
                  <a:lnTo>
                    <a:pt x="3672" y="1798"/>
                  </a:lnTo>
                  <a:lnTo>
                    <a:pt x="3726" y="1833"/>
                  </a:lnTo>
                  <a:lnTo>
                    <a:pt x="3772" y="1876"/>
                  </a:lnTo>
                  <a:lnTo>
                    <a:pt x="3813" y="1927"/>
                  </a:lnTo>
                  <a:lnTo>
                    <a:pt x="3847" y="1982"/>
                  </a:lnTo>
                  <a:lnTo>
                    <a:pt x="3871" y="2044"/>
                  </a:lnTo>
                  <a:lnTo>
                    <a:pt x="3886" y="2107"/>
                  </a:lnTo>
                  <a:lnTo>
                    <a:pt x="3892" y="2176"/>
                  </a:lnTo>
                  <a:lnTo>
                    <a:pt x="3892" y="2841"/>
                  </a:lnTo>
                  <a:lnTo>
                    <a:pt x="3886" y="2910"/>
                  </a:lnTo>
                  <a:lnTo>
                    <a:pt x="3871" y="2973"/>
                  </a:lnTo>
                  <a:lnTo>
                    <a:pt x="3847" y="3034"/>
                  </a:lnTo>
                  <a:lnTo>
                    <a:pt x="3813" y="3090"/>
                  </a:lnTo>
                  <a:lnTo>
                    <a:pt x="3772" y="3140"/>
                  </a:lnTo>
                  <a:lnTo>
                    <a:pt x="3726" y="3183"/>
                  </a:lnTo>
                  <a:lnTo>
                    <a:pt x="3672" y="3219"/>
                  </a:lnTo>
                  <a:lnTo>
                    <a:pt x="3612" y="3247"/>
                  </a:lnTo>
                  <a:lnTo>
                    <a:pt x="3549" y="3265"/>
                  </a:lnTo>
                  <a:lnTo>
                    <a:pt x="3482" y="3275"/>
                  </a:lnTo>
                  <a:lnTo>
                    <a:pt x="3482" y="3379"/>
                  </a:lnTo>
                  <a:lnTo>
                    <a:pt x="3476" y="3455"/>
                  </a:lnTo>
                  <a:lnTo>
                    <a:pt x="3460" y="3526"/>
                  </a:lnTo>
                  <a:lnTo>
                    <a:pt x="3434" y="3595"/>
                  </a:lnTo>
                  <a:lnTo>
                    <a:pt x="3400" y="3658"/>
                  </a:lnTo>
                  <a:lnTo>
                    <a:pt x="3355" y="3714"/>
                  </a:lnTo>
                  <a:lnTo>
                    <a:pt x="3305" y="3764"/>
                  </a:lnTo>
                  <a:lnTo>
                    <a:pt x="3249" y="3809"/>
                  </a:lnTo>
                  <a:lnTo>
                    <a:pt x="3186" y="3842"/>
                  </a:lnTo>
                  <a:lnTo>
                    <a:pt x="3117" y="3868"/>
                  </a:lnTo>
                  <a:lnTo>
                    <a:pt x="3046" y="3885"/>
                  </a:lnTo>
                  <a:lnTo>
                    <a:pt x="2970" y="3891"/>
                  </a:lnTo>
                  <a:lnTo>
                    <a:pt x="2644" y="3891"/>
                  </a:lnTo>
                  <a:lnTo>
                    <a:pt x="2622" y="3941"/>
                  </a:lnTo>
                  <a:lnTo>
                    <a:pt x="2590" y="3984"/>
                  </a:lnTo>
                  <a:lnTo>
                    <a:pt x="2553" y="4023"/>
                  </a:lnTo>
                  <a:lnTo>
                    <a:pt x="2510" y="4053"/>
                  </a:lnTo>
                  <a:lnTo>
                    <a:pt x="2462" y="4077"/>
                  </a:lnTo>
                  <a:lnTo>
                    <a:pt x="2410" y="4090"/>
                  </a:lnTo>
                  <a:lnTo>
                    <a:pt x="2356" y="4096"/>
                  </a:lnTo>
                  <a:lnTo>
                    <a:pt x="1946" y="4096"/>
                  </a:lnTo>
                  <a:lnTo>
                    <a:pt x="1890" y="4090"/>
                  </a:lnTo>
                  <a:lnTo>
                    <a:pt x="1838" y="4077"/>
                  </a:lnTo>
                  <a:lnTo>
                    <a:pt x="1791" y="4053"/>
                  </a:lnTo>
                  <a:lnTo>
                    <a:pt x="1749" y="4023"/>
                  </a:lnTo>
                  <a:lnTo>
                    <a:pt x="1711" y="3986"/>
                  </a:lnTo>
                  <a:lnTo>
                    <a:pt x="1682" y="3943"/>
                  </a:lnTo>
                  <a:lnTo>
                    <a:pt x="1657" y="3896"/>
                  </a:lnTo>
                  <a:lnTo>
                    <a:pt x="1644" y="3844"/>
                  </a:lnTo>
                  <a:lnTo>
                    <a:pt x="1639" y="3788"/>
                  </a:lnTo>
                  <a:lnTo>
                    <a:pt x="1644" y="3733"/>
                  </a:lnTo>
                  <a:lnTo>
                    <a:pt x="1657" y="3680"/>
                  </a:lnTo>
                  <a:lnTo>
                    <a:pt x="1682" y="3634"/>
                  </a:lnTo>
                  <a:lnTo>
                    <a:pt x="1711" y="3591"/>
                  </a:lnTo>
                  <a:lnTo>
                    <a:pt x="1749" y="3554"/>
                  </a:lnTo>
                  <a:lnTo>
                    <a:pt x="1791" y="3524"/>
                  </a:lnTo>
                  <a:lnTo>
                    <a:pt x="1838" y="3500"/>
                  </a:lnTo>
                  <a:lnTo>
                    <a:pt x="1890" y="3487"/>
                  </a:lnTo>
                  <a:lnTo>
                    <a:pt x="1946" y="3481"/>
                  </a:lnTo>
                  <a:lnTo>
                    <a:pt x="2356" y="3481"/>
                  </a:lnTo>
                  <a:lnTo>
                    <a:pt x="2410" y="3487"/>
                  </a:lnTo>
                  <a:lnTo>
                    <a:pt x="2462" y="3500"/>
                  </a:lnTo>
                  <a:lnTo>
                    <a:pt x="2510" y="3524"/>
                  </a:lnTo>
                  <a:lnTo>
                    <a:pt x="2553" y="3554"/>
                  </a:lnTo>
                  <a:lnTo>
                    <a:pt x="2590" y="3593"/>
                  </a:lnTo>
                  <a:lnTo>
                    <a:pt x="2622" y="3636"/>
                  </a:lnTo>
                  <a:lnTo>
                    <a:pt x="2644" y="3686"/>
                  </a:lnTo>
                  <a:lnTo>
                    <a:pt x="2970" y="3686"/>
                  </a:lnTo>
                  <a:lnTo>
                    <a:pt x="3026" y="3680"/>
                  </a:lnTo>
                  <a:lnTo>
                    <a:pt x="3078" y="3667"/>
                  </a:lnTo>
                  <a:lnTo>
                    <a:pt x="3125" y="3643"/>
                  </a:lnTo>
                  <a:lnTo>
                    <a:pt x="3167" y="3613"/>
                  </a:lnTo>
                  <a:lnTo>
                    <a:pt x="3205" y="3576"/>
                  </a:lnTo>
                  <a:lnTo>
                    <a:pt x="3234" y="3533"/>
                  </a:lnTo>
                  <a:lnTo>
                    <a:pt x="3259" y="3487"/>
                  </a:lnTo>
                  <a:lnTo>
                    <a:pt x="3272" y="3435"/>
                  </a:lnTo>
                  <a:lnTo>
                    <a:pt x="3277" y="3379"/>
                  </a:lnTo>
                  <a:lnTo>
                    <a:pt x="3277" y="3276"/>
                  </a:lnTo>
                  <a:lnTo>
                    <a:pt x="3072" y="3276"/>
                  </a:lnTo>
                  <a:lnTo>
                    <a:pt x="3026" y="3271"/>
                  </a:lnTo>
                  <a:lnTo>
                    <a:pt x="2983" y="3256"/>
                  </a:lnTo>
                  <a:lnTo>
                    <a:pt x="2944" y="3232"/>
                  </a:lnTo>
                  <a:lnTo>
                    <a:pt x="2912" y="3200"/>
                  </a:lnTo>
                  <a:lnTo>
                    <a:pt x="2888" y="3161"/>
                  </a:lnTo>
                  <a:lnTo>
                    <a:pt x="2873" y="3118"/>
                  </a:lnTo>
                  <a:lnTo>
                    <a:pt x="2868" y="3072"/>
                  </a:lnTo>
                  <a:lnTo>
                    <a:pt x="2868" y="2252"/>
                  </a:lnTo>
                  <a:lnTo>
                    <a:pt x="2873" y="2221"/>
                  </a:lnTo>
                  <a:lnTo>
                    <a:pt x="2888" y="2193"/>
                  </a:lnTo>
                  <a:lnTo>
                    <a:pt x="2910" y="2170"/>
                  </a:lnTo>
                  <a:lnTo>
                    <a:pt x="2938" y="2156"/>
                  </a:lnTo>
                  <a:lnTo>
                    <a:pt x="2970" y="2150"/>
                  </a:lnTo>
                  <a:lnTo>
                    <a:pt x="3002" y="2156"/>
                  </a:lnTo>
                  <a:lnTo>
                    <a:pt x="3030" y="2170"/>
                  </a:lnTo>
                  <a:lnTo>
                    <a:pt x="3052" y="2193"/>
                  </a:lnTo>
                  <a:lnTo>
                    <a:pt x="3067" y="2221"/>
                  </a:lnTo>
                  <a:lnTo>
                    <a:pt x="3072" y="2252"/>
                  </a:lnTo>
                  <a:lnTo>
                    <a:pt x="3072" y="3072"/>
                  </a:lnTo>
                  <a:lnTo>
                    <a:pt x="3462" y="3072"/>
                  </a:lnTo>
                  <a:lnTo>
                    <a:pt x="3508" y="3066"/>
                  </a:lnTo>
                  <a:lnTo>
                    <a:pt x="3549" y="3053"/>
                  </a:lnTo>
                  <a:lnTo>
                    <a:pt x="3588" y="3031"/>
                  </a:lnTo>
                  <a:lnTo>
                    <a:pt x="3622" y="3003"/>
                  </a:lnTo>
                  <a:lnTo>
                    <a:pt x="3650" y="2969"/>
                  </a:lnTo>
                  <a:lnTo>
                    <a:pt x="3670" y="2930"/>
                  </a:lnTo>
                  <a:lnTo>
                    <a:pt x="3683" y="2887"/>
                  </a:lnTo>
                  <a:lnTo>
                    <a:pt x="3687" y="2841"/>
                  </a:lnTo>
                  <a:lnTo>
                    <a:pt x="3687" y="2176"/>
                  </a:lnTo>
                  <a:lnTo>
                    <a:pt x="3683" y="2130"/>
                  </a:lnTo>
                  <a:lnTo>
                    <a:pt x="3670" y="2087"/>
                  </a:lnTo>
                  <a:lnTo>
                    <a:pt x="3650" y="2048"/>
                  </a:lnTo>
                  <a:lnTo>
                    <a:pt x="3622" y="2014"/>
                  </a:lnTo>
                  <a:lnTo>
                    <a:pt x="3588" y="1986"/>
                  </a:lnTo>
                  <a:lnTo>
                    <a:pt x="3549" y="1964"/>
                  </a:lnTo>
                  <a:lnTo>
                    <a:pt x="3508" y="1951"/>
                  </a:lnTo>
                  <a:lnTo>
                    <a:pt x="3462" y="1945"/>
                  </a:lnTo>
                  <a:lnTo>
                    <a:pt x="2970" y="1945"/>
                  </a:lnTo>
                  <a:lnTo>
                    <a:pt x="2938" y="1940"/>
                  </a:lnTo>
                  <a:lnTo>
                    <a:pt x="2910" y="1925"/>
                  </a:lnTo>
                  <a:lnTo>
                    <a:pt x="2888" y="1902"/>
                  </a:lnTo>
                  <a:lnTo>
                    <a:pt x="2873" y="1874"/>
                  </a:lnTo>
                  <a:lnTo>
                    <a:pt x="2868" y="1843"/>
                  </a:lnTo>
                  <a:lnTo>
                    <a:pt x="2873" y="1811"/>
                  </a:lnTo>
                  <a:lnTo>
                    <a:pt x="2888" y="1783"/>
                  </a:lnTo>
                  <a:lnTo>
                    <a:pt x="2910" y="1761"/>
                  </a:lnTo>
                  <a:lnTo>
                    <a:pt x="2938" y="1746"/>
                  </a:lnTo>
                  <a:lnTo>
                    <a:pt x="2970" y="1740"/>
                  </a:lnTo>
                  <a:lnTo>
                    <a:pt x="3277" y="1740"/>
                  </a:lnTo>
                  <a:lnTo>
                    <a:pt x="3277" y="1536"/>
                  </a:lnTo>
                  <a:lnTo>
                    <a:pt x="3272" y="1415"/>
                  </a:lnTo>
                  <a:lnTo>
                    <a:pt x="3255" y="1295"/>
                  </a:lnTo>
                  <a:lnTo>
                    <a:pt x="3229" y="1182"/>
                  </a:lnTo>
                  <a:lnTo>
                    <a:pt x="3193" y="1072"/>
                  </a:lnTo>
                  <a:lnTo>
                    <a:pt x="3149" y="964"/>
                  </a:lnTo>
                  <a:lnTo>
                    <a:pt x="3095" y="863"/>
                  </a:lnTo>
                  <a:lnTo>
                    <a:pt x="3033" y="769"/>
                  </a:lnTo>
                  <a:lnTo>
                    <a:pt x="2964" y="677"/>
                  </a:lnTo>
                  <a:lnTo>
                    <a:pt x="2888" y="594"/>
                  </a:lnTo>
                  <a:lnTo>
                    <a:pt x="2804" y="517"/>
                  </a:lnTo>
                  <a:lnTo>
                    <a:pt x="2713" y="448"/>
                  </a:lnTo>
                  <a:lnTo>
                    <a:pt x="2618" y="387"/>
                  </a:lnTo>
                  <a:lnTo>
                    <a:pt x="2516" y="333"/>
                  </a:lnTo>
                  <a:lnTo>
                    <a:pt x="2410" y="288"/>
                  </a:lnTo>
                  <a:lnTo>
                    <a:pt x="2300" y="253"/>
                  </a:lnTo>
                  <a:lnTo>
                    <a:pt x="2186" y="227"/>
                  </a:lnTo>
                  <a:lnTo>
                    <a:pt x="2067" y="210"/>
                  </a:lnTo>
                  <a:lnTo>
                    <a:pt x="1946" y="204"/>
                  </a:lnTo>
                  <a:lnTo>
                    <a:pt x="1825" y="210"/>
                  </a:lnTo>
                  <a:lnTo>
                    <a:pt x="1706" y="227"/>
                  </a:lnTo>
                  <a:lnTo>
                    <a:pt x="1592" y="253"/>
                  </a:lnTo>
                  <a:lnTo>
                    <a:pt x="1482" y="288"/>
                  </a:lnTo>
                  <a:lnTo>
                    <a:pt x="1376" y="333"/>
                  </a:lnTo>
                  <a:lnTo>
                    <a:pt x="1274" y="387"/>
                  </a:lnTo>
                  <a:lnTo>
                    <a:pt x="1179" y="448"/>
                  </a:lnTo>
                  <a:lnTo>
                    <a:pt x="1088" y="517"/>
                  </a:lnTo>
                  <a:lnTo>
                    <a:pt x="1004" y="594"/>
                  </a:lnTo>
                  <a:lnTo>
                    <a:pt x="928" y="677"/>
                  </a:lnTo>
                  <a:lnTo>
                    <a:pt x="859" y="769"/>
                  </a:lnTo>
                  <a:lnTo>
                    <a:pt x="797" y="863"/>
                  </a:lnTo>
                  <a:lnTo>
                    <a:pt x="743" y="964"/>
                  </a:lnTo>
                  <a:lnTo>
                    <a:pt x="699" y="1072"/>
                  </a:lnTo>
                  <a:lnTo>
                    <a:pt x="663" y="1182"/>
                  </a:lnTo>
                  <a:lnTo>
                    <a:pt x="637" y="1295"/>
                  </a:lnTo>
                  <a:lnTo>
                    <a:pt x="620" y="1415"/>
                  </a:lnTo>
                  <a:lnTo>
                    <a:pt x="615" y="1536"/>
                  </a:lnTo>
                  <a:lnTo>
                    <a:pt x="615" y="1740"/>
                  </a:lnTo>
                  <a:lnTo>
                    <a:pt x="922" y="1740"/>
                  </a:lnTo>
                  <a:lnTo>
                    <a:pt x="954" y="1746"/>
                  </a:lnTo>
                  <a:lnTo>
                    <a:pt x="982" y="1761"/>
                  </a:lnTo>
                  <a:lnTo>
                    <a:pt x="1004" y="1783"/>
                  </a:lnTo>
                  <a:lnTo>
                    <a:pt x="1019" y="1811"/>
                  </a:lnTo>
                  <a:lnTo>
                    <a:pt x="1024" y="1843"/>
                  </a:lnTo>
                  <a:lnTo>
                    <a:pt x="1019" y="1874"/>
                  </a:lnTo>
                  <a:lnTo>
                    <a:pt x="1004" y="1902"/>
                  </a:lnTo>
                  <a:lnTo>
                    <a:pt x="982" y="1925"/>
                  </a:lnTo>
                  <a:lnTo>
                    <a:pt x="954" y="1940"/>
                  </a:lnTo>
                  <a:lnTo>
                    <a:pt x="922" y="1945"/>
                  </a:lnTo>
                  <a:lnTo>
                    <a:pt x="430" y="1945"/>
                  </a:lnTo>
                  <a:lnTo>
                    <a:pt x="384" y="1951"/>
                  </a:lnTo>
                  <a:lnTo>
                    <a:pt x="343" y="1964"/>
                  </a:lnTo>
                  <a:lnTo>
                    <a:pt x="304" y="1986"/>
                  </a:lnTo>
                  <a:lnTo>
                    <a:pt x="270" y="2014"/>
                  </a:lnTo>
                  <a:lnTo>
                    <a:pt x="242" y="2048"/>
                  </a:lnTo>
                  <a:lnTo>
                    <a:pt x="222" y="2087"/>
                  </a:lnTo>
                  <a:lnTo>
                    <a:pt x="209" y="2130"/>
                  </a:lnTo>
                  <a:lnTo>
                    <a:pt x="205" y="2176"/>
                  </a:lnTo>
                  <a:lnTo>
                    <a:pt x="205" y="2841"/>
                  </a:lnTo>
                  <a:lnTo>
                    <a:pt x="209" y="2887"/>
                  </a:lnTo>
                  <a:lnTo>
                    <a:pt x="222" y="2930"/>
                  </a:lnTo>
                  <a:lnTo>
                    <a:pt x="242" y="2969"/>
                  </a:lnTo>
                  <a:lnTo>
                    <a:pt x="270" y="3003"/>
                  </a:lnTo>
                  <a:lnTo>
                    <a:pt x="304" y="3031"/>
                  </a:lnTo>
                  <a:lnTo>
                    <a:pt x="343" y="3053"/>
                  </a:lnTo>
                  <a:lnTo>
                    <a:pt x="384" y="3066"/>
                  </a:lnTo>
                  <a:lnTo>
                    <a:pt x="430" y="3072"/>
                  </a:lnTo>
                  <a:lnTo>
                    <a:pt x="820" y="3072"/>
                  </a:lnTo>
                  <a:lnTo>
                    <a:pt x="820" y="2252"/>
                  </a:lnTo>
                  <a:lnTo>
                    <a:pt x="825" y="2221"/>
                  </a:lnTo>
                  <a:lnTo>
                    <a:pt x="840" y="2193"/>
                  </a:lnTo>
                  <a:lnTo>
                    <a:pt x="862" y="2170"/>
                  </a:lnTo>
                  <a:lnTo>
                    <a:pt x="890" y="2156"/>
                  </a:lnTo>
                  <a:lnTo>
                    <a:pt x="922" y="2150"/>
                  </a:lnTo>
                  <a:lnTo>
                    <a:pt x="954" y="2156"/>
                  </a:lnTo>
                  <a:lnTo>
                    <a:pt x="982" y="2170"/>
                  </a:lnTo>
                  <a:lnTo>
                    <a:pt x="1004" y="2193"/>
                  </a:lnTo>
                  <a:lnTo>
                    <a:pt x="1019" y="2221"/>
                  </a:lnTo>
                  <a:lnTo>
                    <a:pt x="1024" y="2252"/>
                  </a:lnTo>
                  <a:lnTo>
                    <a:pt x="1024" y="3072"/>
                  </a:lnTo>
                  <a:lnTo>
                    <a:pt x="1019" y="3118"/>
                  </a:lnTo>
                  <a:lnTo>
                    <a:pt x="1004" y="3161"/>
                  </a:lnTo>
                  <a:lnTo>
                    <a:pt x="980" y="3200"/>
                  </a:lnTo>
                  <a:lnTo>
                    <a:pt x="948" y="3232"/>
                  </a:lnTo>
                  <a:lnTo>
                    <a:pt x="909" y="3256"/>
                  </a:lnTo>
                  <a:lnTo>
                    <a:pt x="866" y="3271"/>
                  </a:lnTo>
                  <a:lnTo>
                    <a:pt x="820" y="3276"/>
                  </a:lnTo>
                  <a:lnTo>
                    <a:pt x="430" y="3276"/>
                  </a:lnTo>
                  <a:lnTo>
                    <a:pt x="360" y="3271"/>
                  </a:lnTo>
                  <a:lnTo>
                    <a:pt x="295" y="3254"/>
                  </a:lnTo>
                  <a:lnTo>
                    <a:pt x="231" y="3226"/>
                  </a:lnTo>
                  <a:lnTo>
                    <a:pt x="175" y="3191"/>
                  </a:lnTo>
                  <a:lnTo>
                    <a:pt x="125" y="3148"/>
                  </a:lnTo>
                  <a:lnTo>
                    <a:pt x="82" y="3098"/>
                  </a:lnTo>
                  <a:lnTo>
                    <a:pt x="47" y="3040"/>
                  </a:lnTo>
                  <a:lnTo>
                    <a:pt x="21" y="2979"/>
                  </a:lnTo>
                  <a:lnTo>
                    <a:pt x="6" y="2911"/>
                  </a:lnTo>
                  <a:lnTo>
                    <a:pt x="0" y="2841"/>
                  </a:lnTo>
                  <a:lnTo>
                    <a:pt x="0" y="2176"/>
                  </a:lnTo>
                  <a:lnTo>
                    <a:pt x="6" y="2107"/>
                  </a:lnTo>
                  <a:lnTo>
                    <a:pt x="21" y="2044"/>
                  </a:lnTo>
                  <a:lnTo>
                    <a:pt x="45" y="1982"/>
                  </a:lnTo>
                  <a:lnTo>
                    <a:pt x="79" y="1927"/>
                  </a:lnTo>
                  <a:lnTo>
                    <a:pt x="120" y="1878"/>
                  </a:lnTo>
                  <a:lnTo>
                    <a:pt x="166" y="1833"/>
                  </a:lnTo>
                  <a:lnTo>
                    <a:pt x="220" y="1798"/>
                  </a:lnTo>
                  <a:lnTo>
                    <a:pt x="280" y="1770"/>
                  </a:lnTo>
                  <a:lnTo>
                    <a:pt x="343" y="1752"/>
                  </a:lnTo>
                  <a:lnTo>
                    <a:pt x="410" y="1742"/>
                  </a:lnTo>
                  <a:lnTo>
                    <a:pt x="410" y="1536"/>
                  </a:lnTo>
                  <a:lnTo>
                    <a:pt x="416" y="1403"/>
                  </a:lnTo>
                  <a:lnTo>
                    <a:pt x="432" y="1273"/>
                  </a:lnTo>
                  <a:lnTo>
                    <a:pt x="460" y="1148"/>
                  </a:lnTo>
                  <a:lnTo>
                    <a:pt x="498" y="1025"/>
                  </a:lnTo>
                  <a:lnTo>
                    <a:pt x="544" y="910"/>
                  </a:lnTo>
                  <a:lnTo>
                    <a:pt x="600" y="796"/>
                  </a:lnTo>
                  <a:lnTo>
                    <a:pt x="665" y="690"/>
                  </a:lnTo>
                  <a:lnTo>
                    <a:pt x="738" y="590"/>
                  </a:lnTo>
                  <a:lnTo>
                    <a:pt x="818" y="495"/>
                  </a:lnTo>
                  <a:lnTo>
                    <a:pt x="905" y="407"/>
                  </a:lnTo>
                  <a:lnTo>
                    <a:pt x="1000" y="327"/>
                  </a:lnTo>
                  <a:lnTo>
                    <a:pt x="1101" y="255"/>
                  </a:lnTo>
                  <a:lnTo>
                    <a:pt x="1207" y="190"/>
                  </a:lnTo>
                  <a:lnTo>
                    <a:pt x="1320" y="134"/>
                  </a:lnTo>
                  <a:lnTo>
                    <a:pt x="1436" y="87"/>
                  </a:lnTo>
                  <a:lnTo>
                    <a:pt x="1559" y="50"/>
                  </a:lnTo>
                  <a:lnTo>
                    <a:pt x="1683" y="22"/>
                  </a:lnTo>
                  <a:lnTo>
                    <a:pt x="1814" y="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619825" y="391723"/>
            <a:ext cx="10967842" cy="8503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ru-RU" sz="3000" spc="-100" dirty="0">
                <a:solidFill>
                  <a:srgbClr val="002E5E"/>
                </a:solidFill>
                <a:latin typeface="Circe Bold" panose="020B0602020203020203" pitchFamily="34" charset="-52"/>
              </a:rPr>
              <a:t>Контрольные точки МО по реализации проекта:</a:t>
            </a:r>
          </a:p>
        </p:txBody>
      </p:sp>
      <p:grpSp>
        <p:nvGrpSpPr>
          <p:cNvPr id="113" name="Группа 112"/>
          <p:cNvGrpSpPr/>
          <p:nvPr/>
        </p:nvGrpSpPr>
        <p:grpSpPr>
          <a:xfrm rot="2746467">
            <a:off x="1942648" y="5500820"/>
            <a:ext cx="2362383" cy="2362389"/>
            <a:chOff x="6238754" y="578734"/>
            <a:chExt cx="4551785" cy="4551797"/>
          </a:xfrm>
          <a:solidFill>
            <a:srgbClr val="ED0000"/>
          </a:solidFill>
        </p:grpSpPr>
        <p:sp>
          <p:nvSpPr>
            <p:cNvPr id="114" name="Овал 113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0" name="Группа 309"/>
          <p:cNvGrpSpPr/>
          <p:nvPr/>
        </p:nvGrpSpPr>
        <p:grpSpPr>
          <a:xfrm rot="2735878">
            <a:off x="11711722" y="466584"/>
            <a:ext cx="2362383" cy="2362389"/>
            <a:chOff x="6238754" y="578734"/>
            <a:chExt cx="4551785" cy="4551797"/>
          </a:xfrm>
          <a:solidFill>
            <a:srgbClr val="1B75BB"/>
          </a:solidFill>
        </p:grpSpPr>
        <p:sp>
          <p:nvSpPr>
            <p:cNvPr id="311" name="Овал 310"/>
            <p:cNvSpPr/>
            <p:nvPr/>
          </p:nvSpPr>
          <p:spPr>
            <a:xfrm>
              <a:off x="623875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658010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692146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726281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760416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794551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8286871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8628224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8969577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9310930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9652283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9993636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10334989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10676342" y="57873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 rot="16200000">
              <a:off x="623875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 rot="16200000">
              <a:off x="623875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/>
            <p:cNvSpPr/>
            <p:nvPr/>
          </p:nvSpPr>
          <p:spPr>
            <a:xfrm rot="16200000">
              <a:off x="623875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/>
            <p:cNvSpPr/>
            <p:nvPr/>
          </p:nvSpPr>
          <p:spPr>
            <a:xfrm rot="16200000">
              <a:off x="623875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/>
            <p:cNvSpPr/>
            <p:nvPr/>
          </p:nvSpPr>
          <p:spPr>
            <a:xfrm rot="16200000">
              <a:off x="623875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/>
            <p:cNvSpPr/>
            <p:nvPr/>
          </p:nvSpPr>
          <p:spPr>
            <a:xfrm rot="16200000">
              <a:off x="623875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/>
            <p:cNvSpPr/>
            <p:nvPr/>
          </p:nvSpPr>
          <p:spPr>
            <a:xfrm rot="16200000">
              <a:off x="623875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/>
            <p:cNvSpPr/>
            <p:nvPr/>
          </p:nvSpPr>
          <p:spPr>
            <a:xfrm rot="16200000">
              <a:off x="623875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/>
            <p:cNvSpPr/>
            <p:nvPr/>
          </p:nvSpPr>
          <p:spPr>
            <a:xfrm rot="16200000">
              <a:off x="623875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/>
            <p:cNvSpPr/>
            <p:nvPr/>
          </p:nvSpPr>
          <p:spPr>
            <a:xfrm rot="16200000">
              <a:off x="623875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/>
            <p:cNvSpPr/>
            <p:nvPr/>
          </p:nvSpPr>
          <p:spPr>
            <a:xfrm rot="16200000">
              <a:off x="623875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/>
            <p:cNvSpPr/>
            <p:nvPr/>
          </p:nvSpPr>
          <p:spPr>
            <a:xfrm rot="16200000">
              <a:off x="623875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/>
            <p:cNvSpPr/>
            <p:nvPr/>
          </p:nvSpPr>
          <p:spPr>
            <a:xfrm rot="16200000">
              <a:off x="623875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/>
            <p:cNvSpPr/>
            <p:nvPr/>
          </p:nvSpPr>
          <p:spPr>
            <a:xfrm rot="16200000">
              <a:off x="658010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Овал 338"/>
            <p:cNvSpPr/>
            <p:nvPr/>
          </p:nvSpPr>
          <p:spPr>
            <a:xfrm rot="16200000">
              <a:off x="658010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/>
            <p:cNvSpPr/>
            <p:nvPr/>
          </p:nvSpPr>
          <p:spPr>
            <a:xfrm rot="16200000">
              <a:off x="658010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/>
            <p:cNvSpPr/>
            <p:nvPr/>
          </p:nvSpPr>
          <p:spPr>
            <a:xfrm rot="16200000">
              <a:off x="658010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/>
            <p:cNvSpPr/>
            <p:nvPr/>
          </p:nvSpPr>
          <p:spPr>
            <a:xfrm rot="16200000">
              <a:off x="658010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/>
            <p:cNvSpPr/>
            <p:nvPr/>
          </p:nvSpPr>
          <p:spPr>
            <a:xfrm rot="16200000">
              <a:off x="658010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/>
            <p:cNvSpPr/>
            <p:nvPr/>
          </p:nvSpPr>
          <p:spPr>
            <a:xfrm rot="16200000">
              <a:off x="658010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/>
            <p:cNvSpPr/>
            <p:nvPr/>
          </p:nvSpPr>
          <p:spPr>
            <a:xfrm rot="16200000">
              <a:off x="658010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 rot="16200000">
              <a:off x="658010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 rot="16200000">
              <a:off x="658010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 rot="16200000">
              <a:off x="658010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 rot="16200000">
              <a:off x="658010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 rot="16200000">
              <a:off x="658010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 rot="16200000">
              <a:off x="692146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Овал 351"/>
            <p:cNvSpPr/>
            <p:nvPr/>
          </p:nvSpPr>
          <p:spPr>
            <a:xfrm rot="16200000">
              <a:off x="692146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/>
            <p:cNvSpPr/>
            <p:nvPr/>
          </p:nvSpPr>
          <p:spPr>
            <a:xfrm rot="16200000">
              <a:off x="692146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/>
            <p:cNvSpPr/>
            <p:nvPr/>
          </p:nvSpPr>
          <p:spPr>
            <a:xfrm rot="16200000">
              <a:off x="692146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/>
            <p:cNvSpPr/>
            <p:nvPr/>
          </p:nvSpPr>
          <p:spPr>
            <a:xfrm rot="16200000">
              <a:off x="692146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/>
            <p:cNvSpPr/>
            <p:nvPr/>
          </p:nvSpPr>
          <p:spPr>
            <a:xfrm rot="16200000">
              <a:off x="692146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/>
            <p:cNvSpPr/>
            <p:nvPr/>
          </p:nvSpPr>
          <p:spPr>
            <a:xfrm rot="16200000">
              <a:off x="692146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/>
            <p:cNvSpPr/>
            <p:nvPr/>
          </p:nvSpPr>
          <p:spPr>
            <a:xfrm rot="16200000">
              <a:off x="692146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/>
            <p:cNvSpPr/>
            <p:nvPr/>
          </p:nvSpPr>
          <p:spPr>
            <a:xfrm rot="16200000">
              <a:off x="692146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/>
            <p:cNvSpPr/>
            <p:nvPr/>
          </p:nvSpPr>
          <p:spPr>
            <a:xfrm rot="16200000">
              <a:off x="692146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/>
            <p:cNvSpPr/>
            <p:nvPr/>
          </p:nvSpPr>
          <p:spPr>
            <a:xfrm rot="16200000">
              <a:off x="692146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/>
            <p:cNvSpPr/>
            <p:nvPr/>
          </p:nvSpPr>
          <p:spPr>
            <a:xfrm rot="16200000">
              <a:off x="692146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/>
            <p:cNvSpPr/>
            <p:nvPr/>
          </p:nvSpPr>
          <p:spPr>
            <a:xfrm rot="16200000">
              <a:off x="692146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/>
            <p:cNvSpPr/>
            <p:nvPr/>
          </p:nvSpPr>
          <p:spPr>
            <a:xfrm rot="16200000">
              <a:off x="726281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/>
            <p:cNvSpPr/>
            <p:nvPr/>
          </p:nvSpPr>
          <p:spPr>
            <a:xfrm rot="16200000">
              <a:off x="726281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/>
            <p:cNvSpPr/>
            <p:nvPr/>
          </p:nvSpPr>
          <p:spPr>
            <a:xfrm rot="16200000">
              <a:off x="726281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/>
            <p:cNvSpPr/>
            <p:nvPr/>
          </p:nvSpPr>
          <p:spPr>
            <a:xfrm rot="16200000">
              <a:off x="726281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/>
            <p:cNvSpPr/>
            <p:nvPr/>
          </p:nvSpPr>
          <p:spPr>
            <a:xfrm rot="16200000">
              <a:off x="726281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/>
            <p:cNvSpPr/>
            <p:nvPr/>
          </p:nvSpPr>
          <p:spPr>
            <a:xfrm rot="16200000">
              <a:off x="726281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/>
            <p:cNvSpPr/>
            <p:nvPr/>
          </p:nvSpPr>
          <p:spPr>
            <a:xfrm rot="16200000">
              <a:off x="726281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/>
            <p:cNvSpPr/>
            <p:nvPr/>
          </p:nvSpPr>
          <p:spPr>
            <a:xfrm rot="16200000">
              <a:off x="726281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/>
            <p:cNvSpPr/>
            <p:nvPr/>
          </p:nvSpPr>
          <p:spPr>
            <a:xfrm rot="16200000">
              <a:off x="726281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/>
            <p:cNvSpPr/>
            <p:nvPr/>
          </p:nvSpPr>
          <p:spPr>
            <a:xfrm rot="16200000">
              <a:off x="726281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/>
            <p:cNvSpPr/>
            <p:nvPr/>
          </p:nvSpPr>
          <p:spPr>
            <a:xfrm rot="16200000">
              <a:off x="726281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/>
            <p:cNvSpPr/>
            <p:nvPr/>
          </p:nvSpPr>
          <p:spPr>
            <a:xfrm rot="16200000">
              <a:off x="726281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 rot="16200000">
              <a:off x="726281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/>
            <p:cNvSpPr/>
            <p:nvPr/>
          </p:nvSpPr>
          <p:spPr>
            <a:xfrm rot="16200000">
              <a:off x="7604165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Овал 377"/>
            <p:cNvSpPr/>
            <p:nvPr/>
          </p:nvSpPr>
          <p:spPr>
            <a:xfrm rot="16200000">
              <a:off x="7604165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 rot="16200000">
              <a:off x="7604165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/>
            <p:cNvSpPr/>
            <p:nvPr/>
          </p:nvSpPr>
          <p:spPr>
            <a:xfrm rot="16200000">
              <a:off x="7604165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 rot="16200000">
              <a:off x="7604165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/>
            <p:cNvSpPr/>
            <p:nvPr/>
          </p:nvSpPr>
          <p:spPr>
            <a:xfrm rot="16200000">
              <a:off x="7604165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 rot="16200000">
              <a:off x="7604165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 rot="16200000">
              <a:off x="7604165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 rot="16200000">
              <a:off x="7604165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 rot="16200000">
              <a:off x="7604165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/>
            <p:cNvSpPr/>
            <p:nvPr/>
          </p:nvSpPr>
          <p:spPr>
            <a:xfrm rot="16200000">
              <a:off x="7604165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/>
            <p:cNvSpPr/>
            <p:nvPr/>
          </p:nvSpPr>
          <p:spPr>
            <a:xfrm rot="16200000">
              <a:off x="7604165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 rot="16200000">
              <a:off x="7604165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/>
            <p:cNvSpPr/>
            <p:nvPr/>
          </p:nvSpPr>
          <p:spPr>
            <a:xfrm rot="16200000">
              <a:off x="7945518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/>
            <p:cNvSpPr/>
            <p:nvPr/>
          </p:nvSpPr>
          <p:spPr>
            <a:xfrm rot="16200000">
              <a:off x="7945518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 rot="16200000">
              <a:off x="7945518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/>
            <p:cNvSpPr/>
            <p:nvPr/>
          </p:nvSpPr>
          <p:spPr>
            <a:xfrm rot="16200000">
              <a:off x="7945518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 rot="16200000">
              <a:off x="7945518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 rot="16200000">
              <a:off x="7945518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 rot="16200000">
              <a:off x="7945518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 rot="16200000">
              <a:off x="7945518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 rot="16200000">
              <a:off x="7945518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/>
            <p:cNvSpPr/>
            <p:nvPr/>
          </p:nvSpPr>
          <p:spPr>
            <a:xfrm rot="16200000">
              <a:off x="7945518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 rot="16200000">
              <a:off x="7945518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/>
            <p:cNvSpPr/>
            <p:nvPr/>
          </p:nvSpPr>
          <p:spPr>
            <a:xfrm rot="16200000">
              <a:off x="7945518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 rot="16200000">
              <a:off x="7945518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 rot="16200000">
              <a:off x="8286870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 rot="16200000">
              <a:off x="8286870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 rot="16200000">
              <a:off x="8286870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 rot="16200000">
              <a:off x="8286870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 rot="16200000">
              <a:off x="8286870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 rot="16200000">
              <a:off x="8286870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 rot="16200000">
              <a:off x="8286870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 rot="16200000">
              <a:off x="8286870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 rot="16200000">
              <a:off x="8286870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 rot="16200000">
              <a:off x="8286870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 rot="16200000">
              <a:off x="8286870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 rot="16200000">
              <a:off x="8286870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 rot="16200000">
              <a:off x="8286870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 rot="16200000">
              <a:off x="862822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 rot="16200000">
              <a:off x="862822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 rot="16200000">
              <a:off x="862822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 rot="16200000">
              <a:off x="862822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 rot="16200000">
              <a:off x="862822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 rot="16200000">
              <a:off x="862822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 rot="16200000">
              <a:off x="862822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 rot="16200000">
              <a:off x="862822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 rot="16200000">
              <a:off x="862822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 rot="16200000">
              <a:off x="862822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 rot="16200000">
              <a:off x="862822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 rot="16200000">
              <a:off x="862822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 rot="16200000">
              <a:off x="862822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 rot="16200000">
              <a:off x="8966991" y="501633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 rot="16200000">
              <a:off x="8966991" y="467498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 rot="16200000">
              <a:off x="8966991" y="433363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 rot="16200000">
              <a:off x="8966991" y="399228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 rot="16200000">
              <a:off x="8966991" y="365092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 rot="16200000">
              <a:off x="8966991" y="330957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 rot="16200000">
              <a:off x="8966991" y="296822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 rot="16200000">
              <a:off x="8966991" y="262686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 rot="16200000">
              <a:off x="8966991" y="228551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 rot="16200000">
              <a:off x="8966991" y="194416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 rot="16200000">
              <a:off x="8966991" y="160280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 rot="16200000">
              <a:off x="8966991" y="126145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 rot="16200000">
              <a:off x="8966991" y="92010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 rot="16200000">
              <a:off x="931093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 rot="16200000">
              <a:off x="931093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 rot="16200000">
              <a:off x="931093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 rot="16200000">
              <a:off x="931093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 rot="16200000">
              <a:off x="931093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 rot="16200000">
              <a:off x="931093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Овал 447"/>
            <p:cNvSpPr/>
            <p:nvPr/>
          </p:nvSpPr>
          <p:spPr>
            <a:xfrm rot="16200000">
              <a:off x="931093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9" name="Овал 448"/>
            <p:cNvSpPr/>
            <p:nvPr/>
          </p:nvSpPr>
          <p:spPr>
            <a:xfrm rot="16200000">
              <a:off x="931093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0" name="Овал 449"/>
            <p:cNvSpPr/>
            <p:nvPr/>
          </p:nvSpPr>
          <p:spPr>
            <a:xfrm rot="16200000">
              <a:off x="931093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 rot="16200000">
              <a:off x="931093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Овал 451"/>
            <p:cNvSpPr/>
            <p:nvPr/>
          </p:nvSpPr>
          <p:spPr>
            <a:xfrm rot="16200000">
              <a:off x="931093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 rot="16200000">
              <a:off x="931093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 rot="16200000">
              <a:off x="931093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 rot="16200000">
              <a:off x="965228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Овал 455"/>
            <p:cNvSpPr/>
            <p:nvPr/>
          </p:nvSpPr>
          <p:spPr>
            <a:xfrm rot="16200000">
              <a:off x="965228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7" name="Овал 456"/>
            <p:cNvSpPr/>
            <p:nvPr/>
          </p:nvSpPr>
          <p:spPr>
            <a:xfrm rot="16200000">
              <a:off x="965228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 rot="16200000">
              <a:off x="965228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Овал 458"/>
            <p:cNvSpPr/>
            <p:nvPr/>
          </p:nvSpPr>
          <p:spPr>
            <a:xfrm rot="16200000">
              <a:off x="965228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 rot="16200000">
              <a:off x="965228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1" name="Овал 460"/>
            <p:cNvSpPr/>
            <p:nvPr/>
          </p:nvSpPr>
          <p:spPr>
            <a:xfrm rot="16200000">
              <a:off x="965228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 rot="16200000">
              <a:off x="965228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 rot="16200000">
              <a:off x="965228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4" name="Овал 463"/>
            <p:cNvSpPr/>
            <p:nvPr/>
          </p:nvSpPr>
          <p:spPr>
            <a:xfrm rot="16200000">
              <a:off x="965228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 rot="16200000">
              <a:off x="965228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 rot="16200000">
              <a:off x="965228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 rot="16200000">
              <a:off x="965228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 rot="16200000">
              <a:off x="9993641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 rot="16200000">
              <a:off x="9993641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 rot="16200000">
              <a:off x="9993641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 rot="16200000">
              <a:off x="9993641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 rot="16200000">
              <a:off x="9993641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 rot="16200000">
              <a:off x="9993641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 rot="16200000">
              <a:off x="9993641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 rot="16200000">
              <a:off x="9993641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 rot="16200000">
              <a:off x="9993641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 rot="16200000">
              <a:off x="9993641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 rot="16200000">
              <a:off x="9993641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 rot="16200000">
              <a:off x="9993641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 rot="16200000">
              <a:off x="9993641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Овал 480"/>
            <p:cNvSpPr/>
            <p:nvPr/>
          </p:nvSpPr>
          <p:spPr>
            <a:xfrm rot="16200000">
              <a:off x="10334993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2" name="Овал 481"/>
            <p:cNvSpPr/>
            <p:nvPr/>
          </p:nvSpPr>
          <p:spPr>
            <a:xfrm rot="16200000">
              <a:off x="10334993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3" name="Овал 482"/>
            <p:cNvSpPr/>
            <p:nvPr/>
          </p:nvSpPr>
          <p:spPr>
            <a:xfrm rot="16200000">
              <a:off x="10334993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4" name="Овал 483"/>
            <p:cNvSpPr/>
            <p:nvPr/>
          </p:nvSpPr>
          <p:spPr>
            <a:xfrm rot="16200000">
              <a:off x="10334993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5" name="Овал 484"/>
            <p:cNvSpPr/>
            <p:nvPr/>
          </p:nvSpPr>
          <p:spPr>
            <a:xfrm rot="16200000">
              <a:off x="10334993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6" name="Овал 485"/>
            <p:cNvSpPr/>
            <p:nvPr/>
          </p:nvSpPr>
          <p:spPr>
            <a:xfrm rot="16200000">
              <a:off x="10334993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7" name="Овал 486"/>
            <p:cNvSpPr/>
            <p:nvPr/>
          </p:nvSpPr>
          <p:spPr>
            <a:xfrm rot="16200000">
              <a:off x="10334993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8" name="Овал 487"/>
            <p:cNvSpPr/>
            <p:nvPr/>
          </p:nvSpPr>
          <p:spPr>
            <a:xfrm rot="16200000">
              <a:off x="10334993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9" name="Овал 488"/>
            <p:cNvSpPr/>
            <p:nvPr/>
          </p:nvSpPr>
          <p:spPr>
            <a:xfrm rot="16200000">
              <a:off x="10334993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0" name="Овал 489"/>
            <p:cNvSpPr/>
            <p:nvPr/>
          </p:nvSpPr>
          <p:spPr>
            <a:xfrm rot="16200000">
              <a:off x="10334993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1" name="Овал 490"/>
            <p:cNvSpPr/>
            <p:nvPr/>
          </p:nvSpPr>
          <p:spPr>
            <a:xfrm rot="16200000">
              <a:off x="10334993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2" name="Овал 491"/>
            <p:cNvSpPr/>
            <p:nvPr/>
          </p:nvSpPr>
          <p:spPr>
            <a:xfrm rot="16200000">
              <a:off x="10334993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3" name="Овал 492"/>
            <p:cNvSpPr/>
            <p:nvPr/>
          </p:nvSpPr>
          <p:spPr>
            <a:xfrm rot="16200000">
              <a:off x="10334993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7" name="Овал 496"/>
            <p:cNvSpPr/>
            <p:nvPr/>
          </p:nvSpPr>
          <p:spPr>
            <a:xfrm rot="16200000">
              <a:off x="10676347" y="501633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8" name="Овал 497"/>
            <p:cNvSpPr/>
            <p:nvPr/>
          </p:nvSpPr>
          <p:spPr>
            <a:xfrm rot="16200000">
              <a:off x="10676347" y="467498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2" name="Овал 501"/>
            <p:cNvSpPr/>
            <p:nvPr/>
          </p:nvSpPr>
          <p:spPr>
            <a:xfrm rot="16200000">
              <a:off x="10676347" y="433363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3" name="Овал 502"/>
            <p:cNvSpPr/>
            <p:nvPr/>
          </p:nvSpPr>
          <p:spPr>
            <a:xfrm rot="16200000">
              <a:off x="10676347" y="3992279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4" name="Овал 503"/>
            <p:cNvSpPr/>
            <p:nvPr/>
          </p:nvSpPr>
          <p:spPr>
            <a:xfrm rot="16200000">
              <a:off x="10676347" y="3650926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5" name="Овал 504"/>
            <p:cNvSpPr/>
            <p:nvPr/>
          </p:nvSpPr>
          <p:spPr>
            <a:xfrm rot="16200000">
              <a:off x="10676347" y="3309573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6" name="Овал 505"/>
            <p:cNvSpPr/>
            <p:nvPr/>
          </p:nvSpPr>
          <p:spPr>
            <a:xfrm rot="16200000">
              <a:off x="10676347" y="2968220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7" name="Овал 506"/>
            <p:cNvSpPr/>
            <p:nvPr/>
          </p:nvSpPr>
          <p:spPr>
            <a:xfrm rot="16200000">
              <a:off x="10676347" y="2626867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8" name="Овал 507"/>
            <p:cNvSpPr/>
            <p:nvPr/>
          </p:nvSpPr>
          <p:spPr>
            <a:xfrm rot="16200000">
              <a:off x="10676347" y="2285514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9" name="Овал 508"/>
            <p:cNvSpPr/>
            <p:nvPr/>
          </p:nvSpPr>
          <p:spPr>
            <a:xfrm rot="16200000">
              <a:off x="10676347" y="1944161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0" name="Овал 509"/>
            <p:cNvSpPr/>
            <p:nvPr/>
          </p:nvSpPr>
          <p:spPr>
            <a:xfrm rot="16200000">
              <a:off x="10676347" y="1602808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1" name="Овал 510"/>
            <p:cNvSpPr/>
            <p:nvPr/>
          </p:nvSpPr>
          <p:spPr>
            <a:xfrm rot="16200000">
              <a:off x="10676347" y="1261455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2" name="Овал 511"/>
            <p:cNvSpPr/>
            <p:nvPr/>
          </p:nvSpPr>
          <p:spPr>
            <a:xfrm rot="16200000">
              <a:off x="10676347" y="920102"/>
              <a:ext cx="114192" cy="114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95" name="Picture 2" descr="https://lh5.googleusercontent.com/MRkdiTiC3hnOVIPe9ReE38fV7PpO6_uBdjo2aROPPIn8OhNTqxFBU83osfKqoopcul8NFK5g3YUuMVkpq6TRTBv7BpHtSyVxjaFwAmySvnpWIctDUAfaThP7L5rrCwt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" y="295910"/>
            <a:ext cx="795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415" y="2056708"/>
            <a:ext cx="9579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2. Провести конкурентные процедуры по определению подрядной организации в соответствии с  ФЗ от 05.04.2013 № 44 «О контрактной системе в сфере закупок товаров, работ, услуг для обеспечения государственных и муниципальных 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нужд»</a:t>
            </a:r>
            <a:endParaRPr lang="ru-RU" dirty="0">
              <a:solidFill>
                <a:srgbClr val="002E5E"/>
              </a:solidFill>
              <a:latin typeface="Circe Bold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033" y="3739556"/>
            <a:ext cx="9607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4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. </a:t>
            </a:r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Провести конкурентные процедуры по закупке оборудования в соответствии с  ФЗ от 05.04.2013 № 44 «О контрактной системе в сфере закупок товаров, работ, услуг для обеспечения государственных и муниципальных нужд»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262" y="5387538"/>
            <a:ext cx="9512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6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. </a:t>
            </a:r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Завершить работы по капитальному ремонту</a:t>
            </a:r>
          </a:p>
          <a:p>
            <a:endParaRPr lang="ru-RU" sz="1200" dirty="0">
              <a:solidFill>
                <a:srgbClr val="002E5E"/>
              </a:solidFill>
              <a:latin typeface="Circe Bold" panose="020B060402020202020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34" y="6141230"/>
            <a:ext cx="942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7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. </a:t>
            </a:r>
            <a:r>
              <a:rPr lang="ru-RU" dirty="0">
                <a:solidFill>
                  <a:srgbClr val="002E5E"/>
                </a:solidFill>
                <a:latin typeface="Circe Bold" panose="020B0604020202020204" charset="-52"/>
              </a:rPr>
              <a:t>Предоставить отчетные формы в Министерство образования и науки Алтайского края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052" y="3107452"/>
            <a:ext cx="524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3. Заключение контракта о техническом надзоре</a:t>
            </a:r>
            <a:endParaRPr lang="ru-RU" dirty="0">
              <a:solidFill>
                <a:srgbClr val="002E5E"/>
              </a:solidFill>
              <a:latin typeface="Circe Bold" panose="020B060402020202020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089" y="4769030"/>
            <a:ext cx="817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5. 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Завершить мероприятия 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по антитеррористической 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защищенности </a:t>
            </a:r>
            <a:r>
              <a:rPr lang="ru-RU" dirty="0" smtClean="0">
                <a:solidFill>
                  <a:srgbClr val="002E5E"/>
                </a:solidFill>
                <a:latin typeface="Circe Bold" panose="020B0604020202020204" charset="-52"/>
              </a:rPr>
              <a:t>объекта</a:t>
            </a:r>
            <a:endParaRPr lang="ru-RU" dirty="0">
              <a:solidFill>
                <a:srgbClr val="002E5E"/>
              </a:solidFill>
              <a:latin typeface="Circe Bold" panose="020B0604020202020204" charset="-52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9757193" y="1282079"/>
            <a:ext cx="1476514" cy="68157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EC3032"/>
                </a:solidFill>
                <a:latin typeface="Circe Bold" panose="020B0604020202020204" charset="-52"/>
              </a:rPr>
              <a:t>29.12.2023</a:t>
            </a:r>
            <a:endParaRPr lang="ru-RU" dirty="0">
              <a:solidFill>
                <a:srgbClr val="EC3032"/>
              </a:solidFill>
              <a:latin typeface="Circe Bold" panose="020B0604020202020204" charset="-52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9757193" y="2126214"/>
            <a:ext cx="1483273" cy="68564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EC3032"/>
                </a:solidFill>
                <a:latin typeface="Circe Bold" panose="020B0604020202020204" charset="-52"/>
              </a:rPr>
              <a:t>30.01.2024</a:t>
            </a:r>
            <a:endParaRPr lang="ru-RU" dirty="0">
              <a:solidFill>
                <a:srgbClr val="EC3032"/>
              </a:solidFill>
              <a:latin typeface="Circe Bold" panose="020B0604020202020204" charset="-52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9712152" y="2960065"/>
            <a:ext cx="1521555" cy="7135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EC3032"/>
                </a:solidFill>
                <a:latin typeface="Circe Bold" panose="020B0604020202020204" charset="-52"/>
              </a:rPr>
              <a:t>30.01.2024</a:t>
            </a:r>
            <a:endParaRPr lang="ru-RU" dirty="0">
              <a:solidFill>
                <a:srgbClr val="EC3032"/>
              </a:solidFill>
              <a:latin typeface="Circe Bold" panose="020B0604020202020204" charset="-52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9678606" y="3741861"/>
            <a:ext cx="1561859" cy="73611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EC3032"/>
                </a:solidFill>
                <a:latin typeface="Circe Bold" panose="020B0604020202020204" charset="-52"/>
              </a:rPr>
              <a:t>15.03.2024</a:t>
            </a:r>
            <a:endParaRPr lang="ru-RU" dirty="0">
              <a:solidFill>
                <a:srgbClr val="EC3032"/>
              </a:solidFill>
              <a:latin typeface="Circe Bold" panose="020B0604020202020204" charset="-52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9685508" y="4572041"/>
            <a:ext cx="1543939" cy="72942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EC3032"/>
                </a:solidFill>
                <a:latin typeface="Circe Bold" panose="020B0604020202020204" charset="-52"/>
              </a:rPr>
              <a:t>25.08.2024</a:t>
            </a:r>
            <a:endParaRPr lang="ru-RU" dirty="0">
              <a:solidFill>
                <a:srgbClr val="EC3032"/>
              </a:solidFill>
              <a:latin typeface="Circe Bold" panose="020B0604020202020204" charset="-52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9702194" y="5289211"/>
            <a:ext cx="1510393" cy="73475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EC3032"/>
                </a:solidFill>
                <a:latin typeface="Circe Bold" panose="020B0604020202020204" charset="-52"/>
              </a:rPr>
              <a:t>25.08.2024</a:t>
            </a:r>
            <a:endParaRPr lang="ru-RU" dirty="0">
              <a:solidFill>
                <a:srgbClr val="EC3032"/>
              </a:solidFill>
              <a:latin typeface="Circe Bold" panose="020B0604020202020204" charset="-52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9751061" y="6032133"/>
            <a:ext cx="1477354" cy="73001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EC3032"/>
                </a:solidFill>
                <a:latin typeface="Circe Bold" panose="020B0604020202020204" charset="-52"/>
              </a:rPr>
              <a:t>15.09.2024</a:t>
            </a:r>
            <a:endParaRPr lang="ru-RU" dirty="0">
              <a:solidFill>
                <a:srgbClr val="EC3032"/>
              </a:solidFill>
              <a:latin typeface="Circe 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2310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2584</TotalTime>
  <Words>1033</Words>
  <Application>Microsoft Office PowerPoint</Application>
  <PresentationFormat>Широкоэкранный</PresentationFormat>
  <Paragraphs>176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Times New Roman</vt:lpstr>
      <vt:lpstr>Circe Bold</vt:lpstr>
      <vt:lpstr>Calibri Light</vt:lpstr>
      <vt:lpstr>Roboto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DL3801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Брицева Наталья Александровна</dc:creator>
  <cp:lastModifiedBy>Инна Владимировна Остякова</cp:lastModifiedBy>
  <cp:revision>252</cp:revision>
  <cp:lastPrinted>2021-02-26T14:15:23Z</cp:lastPrinted>
  <dcterms:created xsi:type="dcterms:W3CDTF">2020-11-21T07:48:07Z</dcterms:created>
  <dcterms:modified xsi:type="dcterms:W3CDTF">2023-11-22T04:56:13Z</dcterms:modified>
</cp:coreProperties>
</file>