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2" r:id="rId4"/>
    <p:sldId id="283" r:id="rId5"/>
    <p:sldId id="285" r:id="rId6"/>
    <p:sldId id="284" r:id="rId7"/>
    <p:sldId id="286" r:id="rId8"/>
    <p:sldId id="287" r:id="rId9"/>
    <p:sldId id="290" r:id="rId10"/>
    <p:sldId id="291" r:id="rId11"/>
    <p:sldId id="260" r:id="rId12"/>
    <p:sldId id="262" r:id="rId13"/>
    <p:sldId id="261" r:id="rId14"/>
    <p:sldId id="263" r:id="rId15"/>
    <p:sldId id="264" r:id="rId16"/>
    <p:sldId id="265" r:id="rId17"/>
    <p:sldId id="266" r:id="rId18"/>
    <p:sldId id="267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$RP4LB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9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429024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Поступление </a:t>
            </a:r>
            <a:b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образовательные организации ФСБ России В 2023 ГОДУ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86676" cy="1143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Физическая подготовка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2143116"/>
            <a:ext cx="4357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Проверку уровня физической подготовки является обязательным этапом приема на службу в органы федеральной службы безопасности.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проверку включается по одному упражнению на каждое физическое качество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быстроту, силу и выносливость.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184015" cy="2173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714876" y="4214818"/>
            <a:ext cx="385765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Граждане мужского пола поступающие в подразделения специального назначения и береговой охраны , дополнительно выполняют упражнения по плаванию на 100 м вольным стилем.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Основные требования, предъявляемые к гражданам,  для рассмотрения в качестве кандидата: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Наличие образования подтверждается документами об образовании (аттестат о среднем общем (среднем (полном) общем) образовании, диплом о среднем профессиональном образовании).</a:t>
            </a:r>
          </a:p>
          <a:p>
            <a:r>
              <a:rPr lang="ru-RU" sz="2000" dirty="0" smtClean="0"/>
              <a:t>Для обучения принимаются:</a:t>
            </a:r>
          </a:p>
          <a:p>
            <a:r>
              <a:rPr lang="ru-RU" sz="2000" dirty="0" smtClean="0"/>
              <a:t>граждане Российской Федерации, не проходившие военную службу, – в возрасте от 16 до 22 лет включительно;</a:t>
            </a:r>
          </a:p>
          <a:p>
            <a:r>
              <a:rPr lang="ru-RU" sz="2000" dirty="0" smtClean="0"/>
              <a:t>граждане Российской Федерации, прошедшие военную службу,</a:t>
            </a:r>
            <a:br>
              <a:rPr lang="ru-RU" sz="2000" dirty="0" smtClean="0"/>
            </a:br>
            <a:r>
              <a:rPr lang="ru-RU" sz="2000" dirty="0" smtClean="0"/>
              <a:t>и военнослужащие, проходящие военную службу по призыву</a:t>
            </a:r>
            <a:br>
              <a:rPr lang="ru-RU" sz="2000" dirty="0" smtClean="0"/>
            </a:br>
            <a:r>
              <a:rPr lang="ru-RU" sz="2000" dirty="0" smtClean="0"/>
              <a:t>или по контракту, – до достижения ими возраста 24 лет.</a:t>
            </a:r>
          </a:p>
          <a:p>
            <a:r>
              <a:rPr lang="ru-RU" sz="2000" dirty="0" smtClean="0"/>
              <a:t>Возраст граждан Российской Федерации, поступающих в Институт, исчисляется на дату их зачисления на обучение.</a:t>
            </a:r>
          </a:p>
          <a:p>
            <a:r>
              <a:rPr lang="ru-RU" sz="2000" dirty="0" smtClean="0"/>
              <a:t>Состояние здоровья: категория «А», возможна категория «Б» (уточнять причину ограничения к военной службе)</a:t>
            </a:r>
          </a:p>
          <a:p>
            <a:r>
              <a:rPr lang="ru-RU" sz="2000" dirty="0" smtClean="0"/>
              <a:t>В состоянии выполнить нормативы по физической подготовке предъявляемые к кандидату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Основные причины в отказе в рассмотрении в качестве кандидата: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Возраст;</a:t>
            </a:r>
          </a:p>
          <a:p>
            <a:r>
              <a:rPr lang="ru-RU" dirty="0" smtClean="0"/>
              <a:t>Отсутствия образования (согласно требований к кандидату);</a:t>
            </a:r>
          </a:p>
          <a:p>
            <a:r>
              <a:rPr lang="ru-RU" dirty="0" smtClean="0"/>
              <a:t>Наличие медицинских противопоказаний  для работы в органах безопасности;</a:t>
            </a:r>
          </a:p>
          <a:p>
            <a:r>
              <a:rPr lang="ru-RU" dirty="0" smtClean="0"/>
              <a:t>Наличие у кандидата статуса обвиняемого (подсудимого) по уголовному делу ;</a:t>
            </a:r>
          </a:p>
          <a:p>
            <a:r>
              <a:rPr lang="ru-RU" dirty="0" smtClean="0"/>
              <a:t>Постоянное проживание его самого и (или) его близких родственников за границей и (или) оформление указанными лицами документов для выезда на постоянное жительство в другие государства;</a:t>
            </a:r>
          </a:p>
          <a:p>
            <a:r>
              <a:rPr lang="ru-RU" dirty="0" smtClean="0"/>
              <a:t>Уклонение его от проверочных мероприятий и (или) сообщение им заведомо ложных анкетных данных;</a:t>
            </a:r>
          </a:p>
          <a:p>
            <a:r>
              <a:rPr lang="ru-RU" dirty="0" smtClean="0"/>
              <a:t>Наличие у близких родственников кандидата  уголовного преступления средней тяжести (и выше) и срок исполнения наказания по которому истек менее чем 5 лет назад. 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Перечень документов представляемые кандидатом для формирования личного дела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1.Заявление на имя начальника ПУ ФСБ России по Алтайскому краю от кандидата и родителей (законных представителей). </a:t>
            </a:r>
            <a:r>
              <a:rPr lang="ru-RU" dirty="0" smtClean="0"/>
              <a:t>Если кандидату исполнилось 18 лет, то заявление только от кандидата </a:t>
            </a:r>
            <a:r>
              <a:rPr lang="ru-RU" i="1" dirty="0" smtClean="0"/>
              <a:t>(приложение № 1).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Анкета.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Автобиография.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Дополнение к анкете (более подробная анкета).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5. Дополнение к анкете – ИНТЕРНЕТ.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 Листы ознакомления.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7. Заявление о согласии родителей </a:t>
            </a:r>
            <a:r>
              <a:rPr lang="ru-RU" dirty="0" smtClean="0"/>
              <a:t>(приложение № 1).</a:t>
            </a:r>
          </a:p>
          <a:p>
            <a:pPr>
              <a:buNone/>
            </a:pPr>
            <a:r>
              <a:rPr lang="ru-RU" b="1" dirty="0" smtClean="0"/>
              <a:t>8. Заявление родителей о согласии проведения ПФО (ОИП) </a:t>
            </a:r>
            <a:r>
              <a:rPr lang="ru-RU" dirty="0" smtClean="0"/>
              <a:t>(приложение № 2).</a:t>
            </a:r>
          </a:p>
          <a:p>
            <a:pPr>
              <a:buNone/>
            </a:pPr>
            <a:r>
              <a:rPr lang="ru-RU" b="1" dirty="0" smtClean="0"/>
              <a:t>9. Заявление кандидата о согласии на проведение ПФО (ОИП) </a:t>
            </a:r>
            <a:r>
              <a:rPr lang="ru-RU" dirty="0" smtClean="0"/>
              <a:t>(приложение № 3).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4294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/>
              <a:t>10. Личные документы кандидата </a:t>
            </a:r>
            <a:r>
              <a:rPr lang="ru-RU" sz="7200" i="1" dirty="0" smtClean="0"/>
              <a:t>(</a:t>
            </a:r>
            <a:r>
              <a:rPr lang="ru-RU" sz="7200" i="1" u="sng" dirty="0" smtClean="0"/>
              <a:t>скрепить одной большой скрепкой, соблюдая следующий порядок):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- копия свидетельства о рождении;</a:t>
            </a:r>
          </a:p>
          <a:p>
            <a:pPr>
              <a:buNone/>
            </a:pPr>
            <a:r>
              <a:rPr lang="ru-RU" sz="7200" dirty="0" smtClean="0"/>
              <a:t>- копия свидетельства о смене фамилии, имени, отчества (при наличии);</a:t>
            </a:r>
          </a:p>
          <a:p>
            <a:pPr>
              <a:buNone/>
            </a:pPr>
            <a:r>
              <a:rPr lang="ru-RU" sz="7200" dirty="0" smtClean="0"/>
              <a:t>- копия паспорта, загранпаспорта (только заполненные страницы);</a:t>
            </a:r>
          </a:p>
          <a:p>
            <a:pPr>
              <a:buNone/>
            </a:pPr>
            <a:r>
              <a:rPr lang="ru-RU" sz="7200" dirty="0" smtClean="0"/>
              <a:t>- копия документа об образовании (аттестаты, дипломы с приложениями)</a:t>
            </a:r>
          </a:p>
          <a:p>
            <a:pPr>
              <a:buNone/>
            </a:pPr>
            <a:r>
              <a:rPr lang="ru-RU" sz="7200" dirty="0" smtClean="0"/>
              <a:t>- выписка итоговых оценок за 10 класс и за 1 полугодие 11 класса (подписанная классным руководителем и директором, заверенная печатью образовательного учреждения);</a:t>
            </a:r>
          </a:p>
          <a:p>
            <a:pPr>
              <a:buNone/>
            </a:pPr>
            <a:r>
              <a:rPr lang="ru-RU" sz="7200" dirty="0" smtClean="0"/>
              <a:t>- характеристика кандидата с места учебы (работы) (подписанная руководителем и заверенная печатью),</a:t>
            </a:r>
          </a:p>
          <a:p>
            <a:pPr>
              <a:buNone/>
            </a:pPr>
            <a:r>
              <a:rPr lang="ru-RU" sz="7200" dirty="0" smtClean="0"/>
              <a:t>- копия приписного свидетельства (только заполненные страницы);</a:t>
            </a:r>
          </a:p>
          <a:p>
            <a:pPr>
              <a:buNone/>
            </a:pPr>
            <a:r>
              <a:rPr lang="ru-RU" sz="7200" dirty="0" smtClean="0"/>
              <a:t>- копия трудовой книжки (только сведения о работе – все заполненные страницы);</a:t>
            </a:r>
          </a:p>
          <a:p>
            <a:pPr>
              <a:buNone/>
            </a:pPr>
            <a:r>
              <a:rPr lang="ru-RU" sz="7200" dirty="0" smtClean="0"/>
              <a:t>- копия свидетельства о регистрации брака, расторжения брака (при наличии);</a:t>
            </a:r>
          </a:p>
          <a:p>
            <a:pPr>
              <a:buNone/>
            </a:pPr>
            <a:r>
              <a:rPr lang="ru-RU" sz="7200" dirty="0" smtClean="0"/>
              <a:t>- копия ИНН;</a:t>
            </a:r>
          </a:p>
          <a:p>
            <a:pPr>
              <a:buNone/>
            </a:pPr>
            <a:r>
              <a:rPr lang="ru-RU" sz="7200" dirty="0" smtClean="0"/>
              <a:t>- копия полиса обязательного медицинского страхования;</a:t>
            </a:r>
          </a:p>
          <a:p>
            <a:pPr>
              <a:buNone/>
            </a:pPr>
            <a:r>
              <a:rPr lang="ru-RU" sz="7200" dirty="0" smtClean="0"/>
              <a:t>- копия водительского удостоверения (при наличии);</a:t>
            </a:r>
          </a:p>
          <a:p>
            <a:pPr>
              <a:buNone/>
            </a:pPr>
            <a:r>
              <a:rPr lang="ru-RU" sz="7200" dirty="0" smtClean="0"/>
              <a:t>- копия свидетельства (о спортивном разряде, дополнительном образовании, повышении квалификации и т.д.);</a:t>
            </a:r>
          </a:p>
          <a:p>
            <a:pPr>
              <a:buNone/>
            </a:pPr>
            <a:r>
              <a:rPr lang="ru-RU" sz="7200" dirty="0" smtClean="0"/>
              <a:t>- копия свидетельства о регистрации права собственности (при наличии).</a:t>
            </a:r>
          </a:p>
          <a:p>
            <a:pPr>
              <a:buNone/>
            </a:pPr>
            <a:r>
              <a:rPr lang="ru-RU" sz="7200" dirty="0" smtClean="0"/>
              <a:t>- копия финансово-лицевой счет из ЖКХ.</a:t>
            </a:r>
          </a:p>
          <a:p>
            <a:pPr>
              <a:buNone/>
            </a:pPr>
            <a:r>
              <a:rPr lang="ru-RU" sz="7200" dirty="0" smtClean="0"/>
              <a:t>- выписка из домовой книги с места жительства.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11 Личные документы близких родственников</a:t>
            </a:r>
            <a:r>
              <a:rPr lang="ru-RU" sz="2200" dirty="0" smtClean="0"/>
              <a:t> (отец, мать, брат, сестра, отчим, мачеха, </a:t>
            </a:r>
            <a:r>
              <a:rPr lang="ru-RU" sz="2200" dirty="0" err="1" smtClean="0"/>
              <a:t>неполнородные</a:t>
            </a:r>
            <a:r>
              <a:rPr lang="ru-RU" sz="2200" dirty="0" smtClean="0"/>
              <a:t> братья и сестры, совместно проживающие с кандидатом лица):</a:t>
            </a:r>
          </a:p>
          <a:p>
            <a:pPr>
              <a:buNone/>
            </a:pPr>
            <a:r>
              <a:rPr lang="ru-RU" sz="2200" dirty="0" smtClean="0"/>
              <a:t>- копия свидетельства о рождении;</a:t>
            </a:r>
          </a:p>
          <a:p>
            <a:pPr>
              <a:buNone/>
            </a:pPr>
            <a:r>
              <a:rPr lang="ru-RU" sz="2200" dirty="0" smtClean="0"/>
              <a:t>- копия паспорта, загранпаспорта (только заполненные страницы);</a:t>
            </a:r>
          </a:p>
          <a:p>
            <a:pPr>
              <a:buNone/>
            </a:pPr>
            <a:r>
              <a:rPr lang="ru-RU" sz="2200" dirty="0" smtClean="0"/>
              <a:t>- копия свидетельства о смене фамилии, имени, отчества;</a:t>
            </a:r>
          </a:p>
          <a:p>
            <a:pPr>
              <a:buNone/>
            </a:pPr>
            <a:r>
              <a:rPr lang="ru-RU" sz="2200" dirty="0" smtClean="0"/>
              <a:t>- копия свидетельства о браке (расторжения брака, смерти);</a:t>
            </a:r>
          </a:p>
          <a:p>
            <a:pPr>
              <a:buNone/>
            </a:pPr>
            <a:r>
              <a:rPr lang="ru-RU" sz="2200" dirty="0" smtClean="0"/>
              <a:t>- ИНН (только на близких родственников занимающиеся </a:t>
            </a:r>
            <a:r>
              <a:rPr lang="ru-RU" sz="2200" dirty="0" err="1" smtClean="0"/>
              <a:t>предпринимательной</a:t>
            </a:r>
            <a:r>
              <a:rPr lang="ru-RU" sz="2200" dirty="0" smtClean="0"/>
              <a:t> деятельностью – индивидуальные предприниматели);</a:t>
            </a:r>
          </a:p>
          <a:p>
            <a:pPr>
              <a:buNone/>
            </a:pPr>
            <a:r>
              <a:rPr lang="ru-RU" sz="2200" dirty="0" smtClean="0"/>
              <a:t>- справка с последнего места работы близких родственников (учебы или пенсионное удостоверение).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12.</a:t>
            </a:r>
            <a:r>
              <a:rPr lang="ru-RU" sz="2400" dirty="0" smtClean="0"/>
              <a:t> </a:t>
            </a:r>
            <a:r>
              <a:rPr lang="ru-RU" sz="2400" b="1" dirty="0" smtClean="0"/>
              <a:t>Фотографии</a:t>
            </a:r>
            <a:r>
              <a:rPr lang="ru-RU" sz="2400" dirty="0" smtClean="0"/>
              <a:t>: 4,5х6 (для кандидатов в ПИ – 6 штук),</a:t>
            </a:r>
          </a:p>
          <a:p>
            <a:pPr>
              <a:buNone/>
            </a:pPr>
            <a:r>
              <a:rPr lang="ru-RU" sz="2400" dirty="0" smtClean="0"/>
              <a:t>     1 шт. - 9х12 (без головного убора, деловой стиль одежды, чёрно-белые на матовой бумаге).</a:t>
            </a:r>
          </a:p>
          <a:p>
            <a:pPr>
              <a:buNone/>
            </a:pPr>
            <a:r>
              <a:rPr lang="ru-RU" sz="2400" b="1" dirty="0" smtClean="0"/>
              <a:t>13. Справка о доходах</a:t>
            </a:r>
            <a:r>
              <a:rPr lang="ru-RU" sz="2400" dirty="0" smtClean="0"/>
              <a:t>, расходах, об имуществе и обязательствах имущественного характера </a:t>
            </a:r>
            <a:r>
              <a:rPr lang="ru-RU" sz="2400" u="sng" dirty="0" smtClean="0"/>
              <a:t>кандидата</a:t>
            </a:r>
            <a:r>
              <a:rPr lang="ru-RU" sz="2400" dirty="0" smtClean="0"/>
              <a:t>. Период: с 01.01.20__ по 31.12.20__ (указываем предыдущий год от написания заявления).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57256"/>
          </a:xfrm>
        </p:spPr>
        <p:txBody>
          <a:bodyPr>
            <a:noAutofit/>
          </a:bodyPr>
          <a:lstStyle/>
          <a:p>
            <a:pPr algn="ctr"/>
            <a:r>
              <a:rPr lang="ru-RU" sz="2100" dirty="0" smtClean="0">
                <a:solidFill>
                  <a:srgbClr val="FFC000"/>
                </a:solidFill>
              </a:rPr>
              <a:t>Перечень медицинских документов представляемые кандидатом  для прохождения ВВК</a:t>
            </a:r>
            <a:endParaRPr lang="ru-RU" sz="2100" dirty="0">
              <a:solidFill>
                <a:srgbClr val="FFC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084"/>
            <a:ext cx="8229600" cy="58579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/>
              <a:t>2. Удостоверение призывника (военный билет) с указанием категории годности к военной службе!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i="1" dirty="0" smtClean="0"/>
              <a:t>!!!! При категории «Б»</a:t>
            </a:r>
            <a:r>
              <a:rPr lang="ru-RU" sz="1400" i="1" dirty="0" smtClean="0"/>
              <a:t> - годен к военной службе с незначительными ограничениями, необходима выписка из книги актов ВВК (протокола ВВК) военкомата (при необходимости дополнительное обследование и консультация со специалистом) </a:t>
            </a:r>
            <a:r>
              <a:rPr lang="ru-RU" sz="1400" b="1" i="1" dirty="0" smtClean="0"/>
              <a:t>Более подробную информацию уточнять у своего  куратора!!!!</a:t>
            </a: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3. Амбулаторную карту с места жительства, учебы, работы, при ее отсутствии или при отсутствии записей об обращении в течение последних 5 лет – представляется справка о состоянии здоровья за 5 лет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4. В связи с отсутствием врача дерматолога в ВМС УФСБ России по Алтайскому краю на военно-врачебную комиссию необходимо представлять подробное заключение </a:t>
            </a:r>
            <a:r>
              <a:rPr lang="ru-RU" sz="1400" b="1" dirty="0" smtClean="0"/>
              <a:t>дерматолога:</a:t>
            </a:r>
            <a:r>
              <a:rPr lang="ru-RU" sz="1400" dirty="0" smtClean="0"/>
              <a:t> описание кожи, подкожно-жировой клетчатки, лимфатических узлов, придатков кожи (волосы, ногти), образований кожи (бородавки, родинки и т.д.), шрамы, рубцы.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5. Электрокардиографическое исследование (ЭКГ) в покое и с нагрузкой </a:t>
            </a:r>
            <a:r>
              <a:rPr lang="ru-RU" sz="1400" b="1" dirty="0" smtClean="0"/>
              <a:t>давностью не более 14 дней.</a:t>
            </a: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6. ЭХОКГ (</a:t>
            </a:r>
            <a:r>
              <a:rPr lang="ru-RU" sz="1400" dirty="0" err="1" smtClean="0"/>
              <a:t>эхокардиография</a:t>
            </a:r>
            <a:r>
              <a:rPr lang="ru-RU" sz="1400" dirty="0" smtClean="0"/>
              <a:t>) </a:t>
            </a:r>
            <a:r>
              <a:rPr lang="ru-RU" sz="1400" b="1" dirty="0" smtClean="0"/>
              <a:t>давностью не более 6 месяцев.</a:t>
            </a: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7. ЭЭГ (электроэнцефалография) </a:t>
            </a:r>
            <a:r>
              <a:rPr lang="ru-RU" sz="1400" b="1" dirty="0" smtClean="0"/>
              <a:t>давностью не более 6 месяцев.</a:t>
            </a: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8. </a:t>
            </a:r>
            <a:r>
              <a:rPr lang="ru-RU" sz="1400" b="1" dirty="0" smtClean="0"/>
              <a:t>Анализы давностью не более 14 дней:</a:t>
            </a: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b="1" dirty="0" smtClean="0"/>
              <a:t>	- </a:t>
            </a:r>
            <a:r>
              <a:rPr lang="ru-RU" sz="1400" dirty="0" smtClean="0"/>
              <a:t>общий анализ крови с </a:t>
            </a:r>
            <a:r>
              <a:rPr lang="ru-RU" sz="1400" u="sng" dirty="0" smtClean="0"/>
              <a:t>лейкоцитарной формулой, микроскопия;</a:t>
            </a: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	- общий анализ мочи;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	- кровь на </a:t>
            </a:r>
            <a:r>
              <a:rPr lang="en-US" sz="1400" dirty="0" smtClean="0"/>
              <a:t>RW</a:t>
            </a:r>
            <a:r>
              <a:rPr lang="ru-RU" sz="1400" dirty="0" smtClean="0"/>
              <a:t> (сифилис) методом ИФА;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	- кровь на гепатит В и С (</a:t>
            </a:r>
            <a:r>
              <a:rPr lang="en-US" sz="1400" dirty="0" err="1" smtClean="0"/>
              <a:t>HbsAg</a:t>
            </a:r>
            <a:r>
              <a:rPr lang="ru-RU" sz="1400" dirty="0" smtClean="0"/>
              <a:t> и анти - </a:t>
            </a:r>
            <a:r>
              <a:rPr lang="en-US" sz="1400" dirty="0" smtClean="0"/>
              <a:t>HCV</a:t>
            </a:r>
            <a:r>
              <a:rPr lang="ru-RU" sz="1400" dirty="0" smtClean="0"/>
              <a:t>) методом ИФА;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	- кровь на ВИЧ (СПИД);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	- результат анализа мочи на основные группы наркотических средств, психотропных веществ и их аналогов (опиаты, </a:t>
            </a:r>
            <a:r>
              <a:rPr lang="ru-RU" sz="1400" dirty="0" err="1" smtClean="0"/>
              <a:t>каннабиноиды</a:t>
            </a:r>
            <a:r>
              <a:rPr lang="ru-RU" sz="1400" dirty="0" smtClean="0"/>
              <a:t>, </a:t>
            </a:r>
            <a:r>
              <a:rPr lang="ru-RU" sz="1400" dirty="0" err="1" smtClean="0"/>
              <a:t>амфетамины</a:t>
            </a:r>
            <a:r>
              <a:rPr lang="ru-RU" sz="1400" dirty="0" smtClean="0"/>
              <a:t>, кокаин, барбитураты, </a:t>
            </a:r>
            <a:r>
              <a:rPr lang="ru-RU" sz="1400" dirty="0" err="1" smtClean="0"/>
              <a:t>метадон</a:t>
            </a:r>
            <a:r>
              <a:rPr lang="ru-RU" sz="1400" dirty="0" smtClean="0"/>
              <a:t>, </a:t>
            </a:r>
            <a:r>
              <a:rPr lang="ru-RU" sz="1400" dirty="0" err="1" smtClean="0"/>
              <a:t>фенциклидин</a:t>
            </a:r>
            <a:r>
              <a:rPr lang="ru-RU" sz="1400" dirty="0" smtClean="0"/>
              <a:t>).</a:t>
            </a:r>
          </a:p>
          <a:p>
            <a:pPr>
              <a:spcBef>
                <a:spcPts val="0"/>
              </a:spcBef>
            </a:pP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9. Справка из психоневрологического диспансера (в г. Барнауле – ул. Луговая, 19) </a:t>
            </a:r>
            <a:r>
              <a:rPr lang="ru-RU" b="1" dirty="0" smtClean="0"/>
              <a:t>давностью не более 6 месяцев.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10. Справка из наркологического диспансера (в г. Барнауле – ул. Толстого, 29) </a:t>
            </a:r>
            <a:r>
              <a:rPr lang="ru-RU" b="1" dirty="0" smtClean="0"/>
              <a:t>давностью не более 6 месяцев.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11. Справку из кожно-венерологического диспансера (в г. Барнауле – ул. Ленточный Бор, 29).  </a:t>
            </a:r>
            <a:r>
              <a:rPr lang="ru-RU" u="sng" dirty="0" smtClean="0"/>
              <a:t>При себе иметь результат крови на </a:t>
            </a:r>
            <a:r>
              <a:rPr lang="en-US" u="sng" dirty="0" smtClean="0"/>
              <a:t>RW</a:t>
            </a:r>
            <a:r>
              <a:rPr lang="ru-RU" u="sng" dirty="0" smtClean="0"/>
              <a:t>!!!!</a:t>
            </a:r>
            <a:r>
              <a:rPr lang="ru-RU" b="1" u="sng" dirty="0" smtClean="0"/>
              <a:t> </a:t>
            </a:r>
            <a:r>
              <a:rPr lang="ru-RU" b="1" dirty="0" smtClean="0"/>
              <a:t>давностью не более 6 месяцев.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12. Справку из противотуберкулезного диспансера (в г. Барнауле –  ул. </a:t>
            </a:r>
            <a:r>
              <a:rPr lang="ru-RU" dirty="0" err="1" smtClean="0"/>
              <a:t>Сизова</a:t>
            </a:r>
            <a:r>
              <a:rPr lang="ru-RU" dirty="0" smtClean="0"/>
              <a:t>, 35),  </a:t>
            </a:r>
            <a:r>
              <a:rPr lang="ru-RU" b="1" dirty="0" smtClean="0"/>
              <a:t>давностью не более 6 месяцев.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Справки из диспансеров, указанные в пунктах 4-7, </a:t>
            </a:r>
            <a:r>
              <a:rPr lang="ru-RU" b="1" u="sng" dirty="0" smtClean="0"/>
              <a:t>иногородние могут получить </a:t>
            </a:r>
            <a:r>
              <a:rPr lang="ru-RU" b="1" i="1" u="sng" dirty="0" smtClean="0"/>
              <a:t>с места жительства  (регистрации).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13. Карта профилактических прививок (ф-063/у), с указанием сведений о проведенных прививках или прививочный сертификат, а также план прививок на следующий год (</a:t>
            </a:r>
            <a:r>
              <a:rPr lang="ru-RU" b="1" dirty="0" smtClean="0"/>
              <a:t>дополнительно представить ксерокопию)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14. Флюорографическое (рентгенологическое) исследование органов грудной клетки в 2-х проекциях </a:t>
            </a:r>
            <a:r>
              <a:rPr lang="ru-RU" b="1" dirty="0" smtClean="0"/>
              <a:t>давностью не более 6 месяцев. В ПЛЕНОЧНОМ ВАРИАНТЕ, при его отсутствии предоставляется </a:t>
            </a:r>
            <a:r>
              <a:rPr lang="en-US" b="1" dirty="0" smtClean="0"/>
              <a:t>CD</a:t>
            </a:r>
            <a:r>
              <a:rPr lang="ru-RU" b="1" dirty="0" smtClean="0"/>
              <a:t>-ДИСК с цифровой записью и распечатка результата.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15. </a:t>
            </a:r>
            <a:r>
              <a:rPr lang="ru-RU" b="1" dirty="0" smtClean="0"/>
              <a:t>Р</a:t>
            </a:r>
            <a:r>
              <a:rPr lang="ru-RU" dirty="0" smtClean="0"/>
              <a:t>ентгенологическое исследование грудного отдела позвоночника в 2-х проекциях </a:t>
            </a:r>
            <a:r>
              <a:rPr lang="ru-RU" b="1" dirty="0" smtClean="0"/>
              <a:t>давностью не более 6 месяцев. В ПЛЕНОЧНОМ ВАРИАНТЕ, при его отсутствии предоставляется </a:t>
            </a:r>
            <a:r>
              <a:rPr lang="en-US" b="1" dirty="0" smtClean="0"/>
              <a:t>CD</a:t>
            </a:r>
            <a:r>
              <a:rPr lang="ru-RU" b="1" dirty="0" smtClean="0"/>
              <a:t>-ДИСК с цифровой записью и распечатка результата.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16. Рентгенография гайморовых пазух носа с описанием </a:t>
            </a:r>
            <a:r>
              <a:rPr lang="ru-RU" b="1" dirty="0" smtClean="0"/>
              <a:t>давностью не более 6 месяцев В ПЛЕНОЧНОМ ВАРИАНТЕ, при его отсутствии предоставляется </a:t>
            </a:r>
            <a:r>
              <a:rPr lang="en-US" b="1" dirty="0" smtClean="0"/>
              <a:t>CD</a:t>
            </a:r>
            <a:r>
              <a:rPr lang="ru-RU" b="1" dirty="0" smtClean="0"/>
              <a:t>-ДИСК с цифровой записью и распечатка результата.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17. Детская амбулаторная карта (с рождения).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$RP4LB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0118" y="0"/>
            <a:ext cx="9464118" cy="765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5855" y="4915949"/>
            <a:ext cx="53681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656067, </a:t>
            </a:r>
            <a:r>
              <a:rPr lang="ru-RU" sz="2200" b="1" dirty="0" smtClean="0">
                <a:solidFill>
                  <a:schemeClr val="bg1"/>
                </a:solidFill>
              </a:rPr>
              <a:t>Алтайский край, г. Барнаул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ул. </a:t>
            </a:r>
            <a:r>
              <a:rPr lang="ru-RU" sz="2200" b="1" dirty="0" smtClean="0">
                <a:solidFill>
                  <a:schemeClr val="bg1"/>
                </a:solidFill>
              </a:rPr>
              <a:t>Власихинская, </a:t>
            </a:r>
            <a:r>
              <a:rPr lang="ru-RU" sz="2200" b="1" dirty="0" smtClean="0">
                <a:solidFill>
                  <a:schemeClr val="bg1"/>
                </a:solidFill>
              </a:rPr>
              <a:t>184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Контактный телефон: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8 (3852) </a:t>
            </a:r>
            <a:r>
              <a:rPr lang="ru-RU" sz="2200" b="1" dirty="0" smtClean="0">
                <a:solidFill>
                  <a:schemeClr val="bg1"/>
                </a:solidFill>
              </a:rPr>
              <a:t>28-58-51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8 (3852) </a:t>
            </a:r>
            <a:r>
              <a:rPr lang="ru-RU" sz="2200" b="1" dirty="0" smtClean="0">
                <a:solidFill>
                  <a:schemeClr val="bg1"/>
                </a:solidFill>
              </a:rPr>
              <a:t>28-58-07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3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Перечень образовательных организаций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 которые осуществляется отбор и  изучение кандидатов: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/>
          <a:lstStyle/>
          <a:p>
            <a:r>
              <a:rPr lang="ru-RU" sz="2400" dirty="0" err="1" smtClean="0"/>
              <a:t>Голицынский</a:t>
            </a:r>
            <a:r>
              <a:rPr lang="ru-RU" sz="2400" dirty="0" smtClean="0"/>
              <a:t> пограничный институт ФСБ России</a:t>
            </a:r>
          </a:p>
          <a:p>
            <a:r>
              <a:rPr lang="ru-RU" sz="2400" dirty="0" smtClean="0"/>
              <a:t>Московский пограничный институт ФСБ России</a:t>
            </a:r>
          </a:p>
          <a:p>
            <a:r>
              <a:rPr lang="ru-RU" sz="2400" dirty="0" smtClean="0"/>
              <a:t>Хабаровский пограничный институт ФСБ России</a:t>
            </a:r>
          </a:p>
          <a:p>
            <a:r>
              <a:rPr lang="ru-RU" sz="2400" dirty="0" smtClean="0"/>
              <a:t>Калининградский пограничный институт ФСБ России</a:t>
            </a:r>
          </a:p>
          <a:p>
            <a:r>
              <a:rPr lang="ru-RU" sz="2400" dirty="0" smtClean="0"/>
              <a:t>Курганский пограничный институт ФСБ России</a:t>
            </a:r>
          </a:p>
          <a:p>
            <a:r>
              <a:rPr lang="ru-RU" sz="2400" dirty="0" smtClean="0"/>
              <a:t>Институт береговой охраны ФСБ России (г. Анапа)</a:t>
            </a:r>
          </a:p>
          <a:p>
            <a:r>
              <a:rPr lang="ru-RU" sz="2400" dirty="0" smtClean="0"/>
              <a:t>Первый </a:t>
            </a:r>
            <a:r>
              <a:rPr lang="ru-RU" sz="2400" dirty="0" smtClean="0"/>
              <a:t>пограничный кадетский военный корпус ФСБ России (г. Пушкино Санкт-Петербург)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rgbClr val="FFC000"/>
                </a:solidFill>
              </a:rPr>
              <a:t>Голицынский</a:t>
            </a:r>
            <a:r>
              <a:rPr lang="ru-RU" sz="4400" dirty="0" smtClean="0">
                <a:solidFill>
                  <a:srgbClr val="FFC000"/>
                </a:solidFill>
              </a:rPr>
              <a:t> пограничный институт ФСБ России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+mj-lt"/>
              </a:rPr>
              <a:t>В качестве вступительных испытаний для обучения по программам высшего образования засчитываются результаты ЕГЭ и дополнительных вступительных испытаний, сдаваемых кандидатами в Институте.</a:t>
            </a:r>
          </a:p>
          <a:p>
            <a:r>
              <a:rPr lang="ru-RU" sz="2200" b="1" dirty="0" smtClean="0"/>
              <a:t>Пограничная деятельность </a:t>
            </a:r>
            <a:r>
              <a:rPr lang="ru-RU" sz="2600" b="1" dirty="0" smtClean="0"/>
              <a:t>- </a:t>
            </a:r>
            <a:r>
              <a:rPr lang="ru-RU" sz="1900" dirty="0" smtClean="0"/>
              <a:t>заключается в защите охране государственной границы, обеспечение соблюдения режима государственной границы, пограничного режима и режима в пунктах пропуска.</a:t>
            </a:r>
          </a:p>
          <a:p>
            <a:endParaRPr lang="ru-RU" sz="1900" dirty="0" smtClean="0"/>
          </a:p>
          <a:p>
            <a:pPr>
              <a:buNone/>
            </a:pPr>
            <a:r>
              <a:rPr lang="ru-RU" sz="2000" b="1" dirty="0" smtClean="0"/>
              <a:t>Минимальное количество баллов ЕГЭ:</a:t>
            </a:r>
          </a:p>
          <a:p>
            <a:pPr>
              <a:buNone/>
            </a:pPr>
            <a:r>
              <a:rPr lang="ru-RU" sz="1900" dirty="0" smtClean="0"/>
              <a:t>- русский язык - 42 балла </a:t>
            </a:r>
          </a:p>
          <a:p>
            <a:pPr>
              <a:buNone/>
            </a:pPr>
            <a:r>
              <a:rPr lang="ru-RU" sz="1900" dirty="0" smtClean="0"/>
              <a:t>- обществознание - 45 баллов </a:t>
            </a:r>
          </a:p>
          <a:p>
            <a:pPr>
              <a:buNone/>
            </a:pPr>
            <a:r>
              <a:rPr lang="ru-RU" sz="1900" dirty="0" smtClean="0"/>
              <a:t>- история - 40 баллов</a:t>
            </a:r>
          </a:p>
          <a:p>
            <a:pPr>
              <a:buNone/>
            </a:pPr>
            <a:r>
              <a:rPr lang="ru-RU" sz="2000" b="1" dirty="0" smtClean="0"/>
              <a:t>Дополнительные вступительные испытания:</a:t>
            </a:r>
          </a:p>
          <a:p>
            <a:pPr>
              <a:buNone/>
            </a:pPr>
            <a:r>
              <a:rPr lang="ru-RU" sz="1900" dirty="0" smtClean="0"/>
              <a:t>- История</a:t>
            </a:r>
            <a:endParaRPr lang="ru-RU" sz="1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900" dirty="0" smtClean="0"/>
              <a:t>- Физическая подготовка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Documents and Settings\User\Рабочий стол\гп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00636"/>
            <a:ext cx="24003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гп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876"/>
            <a:ext cx="234315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Московский пограничный институт ФСБ России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663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200" dirty="0" smtClean="0"/>
              <a:t>Прием в Институт на обучение по специальности</a:t>
            </a:r>
          </a:p>
          <a:p>
            <a:pPr algn="ctr">
              <a:buNone/>
            </a:pPr>
            <a:r>
              <a:rPr lang="ru-RU" sz="2200" dirty="0" smtClean="0"/>
              <a:t> </a:t>
            </a:r>
            <a:r>
              <a:rPr lang="ru-RU" sz="2400" b="1" dirty="0" smtClean="0"/>
              <a:t>«Пограничная деятельность»  </a:t>
            </a:r>
            <a:r>
              <a:rPr lang="ru-RU" sz="2200" dirty="0" smtClean="0"/>
              <a:t>проводится для кандидатов</a:t>
            </a:r>
            <a:br>
              <a:rPr lang="ru-RU" sz="2200" dirty="0" smtClean="0"/>
            </a:br>
            <a:r>
              <a:rPr lang="ru-RU" sz="2200" dirty="0" smtClean="0"/>
              <a:t>по результатам единого государственного экзамена и дополнительных вступительных испытаний.</a:t>
            </a:r>
          </a:p>
          <a:p>
            <a:pPr algn="ctr"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000" b="1" dirty="0" smtClean="0"/>
              <a:t>Минимальное количество баллов ЕГЭ:</a:t>
            </a:r>
          </a:p>
          <a:p>
            <a:pPr>
              <a:buNone/>
            </a:pPr>
            <a:r>
              <a:rPr lang="ru-RU" sz="2000" dirty="0" smtClean="0"/>
              <a:t>- русский язык - 42 балла </a:t>
            </a:r>
          </a:p>
          <a:p>
            <a:pPr>
              <a:buNone/>
            </a:pPr>
            <a:r>
              <a:rPr lang="ru-RU" sz="2000" dirty="0" smtClean="0"/>
              <a:t>-обществознание - 45 баллов </a:t>
            </a:r>
          </a:p>
          <a:p>
            <a:pPr>
              <a:buNone/>
            </a:pPr>
            <a:r>
              <a:rPr lang="ru-RU" sz="2000" dirty="0" smtClean="0"/>
              <a:t>-история - 35 баллов</a:t>
            </a:r>
          </a:p>
          <a:p>
            <a:pPr>
              <a:buNone/>
            </a:pPr>
            <a:r>
              <a:rPr lang="ru-RU" sz="2000" b="1" dirty="0" smtClean="0"/>
              <a:t>Дополнительные вступительные испытания:</a:t>
            </a:r>
          </a:p>
          <a:p>
            <a:pPr>
              <a:buNone/>
            </a:pPr>
            <a:r>
              <a:rPr lang="ru-RU" sz="2000" dirty="0" smtClean="0"/>
              <a:t>- Физическая подготовка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2054" name="Picture 6" descr="C:\Documents and Settings\User\Рабочий стол\мпг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636"/>
            <a:ext cx="2786082" cy="1708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Documents and Settings\User\Рабочий стол\мп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43248"/>
            <a:ext cx="272304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Хабаровский пограничный институт ФСБ России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485203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В качестве вступительных испытаний для обучения по специальности</a:t>
            </a:r>
          </a:p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«Пограничная деятельность» </a:t>
            </a:r>
            <a:r>
              <a:rPr lang="ru-RU" sz="2000" dirty="0" smtClean="0"/>
              <a:t>засчитываются результаты единого государственного экзамена и дополнительного вступительного испытания, сдаваемого кандидатами в Институте.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Минимальное количество баллов ЕГЭ:</a:t>
            </a:r>
          </a:p>
          <a:p>
            <a:pPr>
              <a:buNone/>
            </a:pPr>
            <a:r>
              <a:rPr lang="ru-RU" sz="2000" dirty="0" smtClean="0"/>
              <a:t>- русский язык - 40 баллов</a:t>
            </a:r>
          </a:p>
          <a:p>
            <a:pPr>
              <a:buNone/>
            </a:pPr>
            <a:r>
              <a:rPr lang="ru-RU" sz="2000" dirty="0" smtClean="0"/>
              <a:t>- обществознание - 45 баллов </a:t>
            </a:r>
          </a:p>
          <a:p>
            <a:pPr>
              <a:buNone/>
            </a:pPr>
            <a:r>
              <a:rPr lang="ru-RU" sz="2000" dirty="0" smtClean="0"/>
              <a:t>- история - 36 баллов</a:t>
            </a:r>
          </a:p>
          <a:p>
            <a:pPr>
              <a:buNone/>
            </a:pPr>
            <a:r>
              <a:rPr lang="ru-RU" sz="2000" b="1" dirty="0" smtClean="0"/>
              <a:t>Дополнительные вступительные испытания:</a:t>
            </a:r>
          </a:p>
          <a:p>
            <a:pPr>
              <a:buNone/>
            </a:pPr>
            <a:r>
              <a:rPr lang="ru-RU" sz="2000" dirty="0" smtClean="0"/>
              <a:t>- Физическая подготовка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86322"/>
            <a:ext cx="2500330" cy="176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icture 1" descr="1461701533735_big_dvh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928934"/>
            <a:ext cx="2506656" cy="176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01122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Калининградский пограничный институт ФСБ России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Прием в Институт для обучения по программам высшего образования проводится на конкурсной основе по результатам ЕГЭ </a:t>
            </a:r>
            <a:br>
              <a:rPr lang="ru-RU" sz="2000" dirty="0" smtClean="0"/>
            </a:br>
            <a:r>
              <a:rPr lang="ru-RU" sz="2000" dirty="0" smtClean="0"/>
              <a:t>и дополнительных вступительных испытаний.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357694"/>
            <a:ext cx="4929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</a:rPr>
              <a:t>«Пограничная деятельность»</a:t>
            </a:r>
          </a:p>
          <a:p>
            <a:pPr algn="ctr">
              <a:buNone/>
            </a:pPr>
            <a:endParaRPr lang="ru-RU" sz="17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b="1" dirty="0" smtClean="0"/>
              <a:t>Минимальное количество баллов ЕГЭ:</a:t>
            </a:r>
          </a:p>
          <a:p>
            <a:pPr>
              <a:buNone/>
            </a:pPr>
            <a:r>
              <a:rPr lang="ru-RU" dirty="0" smtClean="0"/>
              <a:t>- русский язык - 42 балла </a:t>
            </a:r>
          </a:p>
          <a:p>
            <a:pPr>
              <a:buNone/>
            </a:pPr>
            <a:r>
              <a:rPr lang="ru-RU" dirty="0" smtClean="0"/>
              <a:t>- обществознание - 45 баллов </a:t>
            </a:r>
          </a:p>
          <a:p>
            <a:pPr>
              <a:buNone/>
            </a:pPr>
            <a:r>
              <a:rPr lang="ru-RU" dirty="0" smtClean="0"/>
              <a:t>- история - 36 баллов</a:t>
            </a:r>
          </a:p>
          <a:p>
            <a:pPr>
              <a:buNone/>
            </a:pPr>
            <a:r>
              <a:rPr lang="ru-RU" sz="1700" b="1" dirty="0" smtClean="0"/>
              <a:t>Дополнительные вступительные испытания:</a:t>
            </a:r>
          </a:p>
          <a:p>
            <a:pPr>
              <a:buNone/>
            </a:pPr>
            <a:r>
              <a:rPr lang="ru-RU" sz="1700" dirty="0" smtClean="0"/>
              <a:t>- Физическая подготовка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357430"/>
            <a:ext cx="47148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700" b="1" dirty="0" smtClean="0"/>
              <a:t> </a:t>
            </a:r>
            <a:r>
              <a:rPr lang="ru-RU" sz="1700" b="1" dirty="0" smtClean="0">
                <a:solidFill>
                  <a:schemeClr val="bg1"/>
                </a:solidFill>
              </a:rPr>
              <a:t>«Применение и эксплуатация автоматизированных систем специального назначения »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«Специальные радиотехнические системы»</a:t>
            </a:r>
            <a:endParaRPr lang="ru-RU" sz="17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b="1" dirty="0" smtClean="0"/>
              <a:t>Минимальное количество баллов ЕГЭ:</a:t>
            </a:r>
          </a:p>
          <a:p>
            <a:r>
              <a:rPr lang="ru-RU" dirty="0" smtClean="0"/>
              <a:t>- русский язык - 40 баллов </a:t>
            </a:r>
          </a:p>
          <a:p>
            <a:r>
              <a:rPr lang="ru-RU" dirty="0" smtClean="0"/>
              <a:t>- математика - 39 баллов </a:t>
            </a:r>
          </a:p>
          <a:p>
            <a:r>
              <a:rPr lang="ru-RU" dirty="0" smtClean="0"/>
              <a:t>- физика - 39 баллов</a:t>
            </a:r>
          </a:p>
          <a:p>
            <a:r>
              <a:rPr lang="ru-RU" sz="1700" b="1" dirty="0" smtClean="0"/>
              <a:t>Дополнительные вступительные испытания:</a:t>
            </a:r>
          </a:p>
          <a:p>
            <a:pPr>
              <a:buFontTx/>
              <a:buChar char="-"/>
            </a:pPr>
            <a:r>
              <a:rPr lang="ru-RU" sz="1700" dirty="0" smtClean="0"/>
              <a:t>Физическая подготовка</a:t>
            </a:r>
          </a:p>
          <a:p>
            <a:pPr>
              <a:buFontTx/>
              <a:buChar char="-"/>
            </a:pPr>
            <a:r>
              <a:rPr lang="ru-RU" sz="1700" dirty="0" smtClean="0"/>
              <a:t> Математика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2500330" cy="1810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Курганский пограничный институт ФСБ России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520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Прием в Институт на обучение по специальности</a:t>
            </a:r>
          </a:p>
          <a:p>
            <a:pPr algn="ctr">
              <a:buNone/>
            </a:pPr>
            <a:r>
              <a:rPr lang="ru-RU" sz="2100" dirty="0" smtClean="0"/>
              <a:t> </a:t>
            </a:r>
            <a:r>
              <a:rPr lang="ru-RU" sz="2100" b="1" dirty="0" smtClean="0"/>
              <a:t>«Пограничная деятельность»  </a:t>
            </a:r>
            <a:r>
              <a:rPr lang="ru-RU" sz="2000" dirty="0" smtClean="0"/>
              <a:t>проводится для кандидатов</a:t>
            </a:r>
            <a:br>
              <a:rPr lang="ru-RU" sz="2000" dirty="0" smtClean="0"/>
            </a:br>
            <a:r>
              <a:rPr lang="ru-RU" sz="2000" dirty="0" smtClean="0"/>
              <a:t>по результатам единого государственного экзамена и дополнительных вступительных испытаний.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1900" b="1" dirty="0" smtClean="0"/>
              <a:t>Минимальное количество баллов ЕГЭ: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- русский язык – 40 баллов </a:t>
            </a:r>
          </a:p>
          <a:p>
            <a:pPr>
              <a:buNone/>
            </a:pPr>
            <a:r>
              <a:rPr lang="ru-RU" sz="1900" dirty="0" smtClean="0"/>
              <a:t>- обществознание - 45 баллов</a:t>
            </a:r>
          </a:p>
          <a:p>
            <a:pPr>
              <a:buNone/>
            </a:pPr>
            <a:r>
              <a:rPr lang="ru-RU" sz="1900" dirty="0" smtClean="0"/>
              <a:t>- история - 40 баллов</a:t>
            </a:r>
            <a:r>
              <a:rPr lang="ru-RU" sz="1900" b="1" dirty="0" smtClean="0"/>
              <a:t> </a:t>
            </a:r>
            <a:endParaRPr lang="ru-RU" sz="1900" dirty="0" smtClean="0"/>
          </a:p>
          <a:p>
            <a:pPr>
              <a:buNone/>
            </a:pPr>
            <a:r>
              <a:rPr lang="ru-RU" sz="1900" b="1" dirty="0" smtClean="0"/>
              <a:t>Дополнительные вступительные испытания: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- Физическая подготовка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643446"/>
            <a:ext cx="3071834" cy="239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3000396" cy="197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29576" cy="86834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Институт береговой охраны ФСБ России (г. Анапа)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1185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Прием в Институт для обучения по программам высшего образования проводится на конкурсной основе по результатам ЕГЭ </a:t>
            </a:r>
            <a:br>
              <a:rPr lang="ru-RU" sz="2000" dirty="0" smtClean="0"/>
            </a:br>
            <a:r>
              <a:rPr lang="ru-RU" sz="2000" dirty="0" smtClean="0"/>
              <a:t>и дополнительных вступительных испытаний.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4572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7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«Судовождение», «</a:t>
            </a:r>
            <a:r>
              <a:rPr lang="ru-RU" sz="1600" b="1" dirty="0" err="1" smtClean="0">
                <a:solidFill>
                  <a:schemeClr val="bg1"/>
                </a:solidFill>
              </a:rPr>
              <a:t>Инфокоммуникационные</a:t>
            </a:r>
            <a:r>
              <a:rPr lang="ru-RU" sz="1600" b="1" dirty="0" smtClean="0">
                <a:solidFill>
                  <a:schemeClr val="bg1"/>
                </a:solidFill>
              </a:rPr>
              <a:t> технологии и системы специальной связи», «Эксплуатация судовых энергетических установок»</a:t>
            </a:r>
          </a:p>
          <a:p>
            <a:pPr>
              <a:buNone/>
            </a:pPr>
            <a:r>
              <a:rPr lang="ru-RU" sz="1600" b="1" dirty="0" smtClean="0"/>
              <a:t>Минимальное количество баллов ЕГЭ:</a:t>
            </a:r>
          </a:p>
          <a:p>
            <a:r>
              <a:rPr lang="ru-RU" sz="1600" dirty="0" smtClean="0"/>
              <a:t>- русский язык - 40 баллов </a:t>
            </a:r>
          </a:p>
          <a:p>
            <a:r>
              <a:rPr lang="ru-RU" sz="1600" dirty="0" smtClean="0"/>
              <a:t>- математика - 39 баллов </a:t>
            </a:r>
          </a:p>
          <a:p>
            <a:r>
              <a:rPr lang="ru-RU" sz="1600" dirty="0" smtClean="0"/>
              <a:t>- физика - 39 баллов</a:t>
            </a:r>
          </a:p>
          <a:p>
            <a:r>
              <a:rPr lang="ru-RU" sz="1600" b="1" dirty="0" smtClean="0"/>
              <a:t>Дополнительные вступительные испытания:</a:t>
            </a:r>
          </a:p>
          <a:p>
            <a:pPr>
              <a:buFontTx/>
              <a:buChar char="-"/>
            </a:pPr>
            <a:r>
              <a:rPr lang="ru-RU" sz="1600" dirty="0" smtClean="0"/>
              <a:t>Физическая подготовка</a:t>
            </a:r>
          </a:p>
          <a:p>
            <a:pPr>
              <a:buFontTx/>
              <a:buChar char="-"/>
            </a:pPr>
            <a:r>
              <a:rPr lang="ru-RU" sz="1600" dirty="0" smtClean="0"/>
              <a:t> Математика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214554"/>
            <a:ext cx="45720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</a:rPr>
              <a:t>«Пограничная деятельность»</a:t>
            </a:r>
          </a:p>
          <a:p>
            <a:pPr algn="ctr"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b="1" dirty="0" smtClean="0"/>
              <a:t>Минимальное количество баллов ЕГЭ:</a:t>
            </a:r>
          </a:p>
          <a:p>
            <a:r>
              <a:rPr lang="ru-RU" sz="1600" dirty="0" smtClean="0"/>
              <a:t>- русский язык - 40 баллов</a:t>
            </a:r>
          </a:p>
          <a:p>
            <a:r>
              <a:rPr lang="ru-RU" sz="1600" dirty="0" smtClean="0"/>
              <a:t>- обществознание - 45 баллов </a:t>
            </a:r>
          </a:p>
          <a:p>
            <a:r>
              <a:rPr lang="ru-RU" sz="1600" dirty="0" smtClean="0"/>
              <a:t>- история - 36 баллов</a:t>
            </a:r>
          </a:p>
          <a:p>
            <a:r>
              <a:rPr lang="ru-RU" sz="1600" b="1" dirty="0" smtClean="0"/>
              <a:t>Дополнительные вступительные испытания:</a:t>
            </a:r>
          </a:p>
          <a:p>
            <a:pPr>
              <a:buNone/>
            </a:pPr>
            <a:r>
              <a:rPr lang="ru-RU" sz="1600" dirty="0" smtClean="0"/>
              <a:t>- Физическая подготовка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857760"/>
            <a:ext cx="5072098" cy="186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4000504"/>
            <a:ext cx="2352675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419731"/>
            <a:ext cx="2428892" cy="1295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FFC000"/>
                </a:solidFill>
              </a:rPr>
              <a:t>Первый пограничный кадетский военный корпус ФСБ России 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(г. Пушкино Санкт-Петербург)</a:t>
            </a:r>
            <a:br>
              <a:rPr lang="ru-RU" sz="3500" dirty="0" smtClean="0">
                <a:solidFill>
                  <a:srgbClr val="FFC000"/>
                </a:solidFill>
              </a:rPr>
            </a:br>
            <a:endParaRPr lang="ru-RU" sz="35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457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700" b="1" dirty="0" smtClean="0"/>
              <a:t>Для обучения принимаются граждане Российской Федерации мужского пола, не достигшие возраста 17 лет ( по состоянию на 1 сентября года поступления), годные по состоянию здоровья и успешно окончившие девять классов общеобразовательной организации в год поступления.</a:t>
            </a:r>
          </a:p>
          <a:p>
            <a:pPr algn="ctr">
              <a:buNone/>
            </a:pPr>
            <a:r>
              <a:rPr lang="ru-RU" sz="1700" b="1" dirty="0" smtClean="0"/>
              <a:t>Прием в Корпус проводится на конкурсной основе по результатам вступительных испытаний, включающих проверку уровня физической подготовленности и психологической готовности к обучению, а также вступительные экзамены по русскому языку и математике.</a:t>
            </a:r>
            <a:endParaRPr lang="ru-RU" sz="16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857364"/>
            <a:ext cx="3000396" cy="2170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256"/>
            <a:ext cx="2962890" cy="2143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1259</TotalTime>
  <Words>1684</Words>
  <Application>Microsoft Office PowerPoint</Application>
  <PresentationFormat>Экран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Поступление  в образовательные организации ФСБ России В 2023 ГОДУ</vt:lpstr>
      <vt:lpstr>Перечень образовательных организаций  в которые осуществляется отбор и  изучение кандидатов:</vt:lpstr>
      <vt:lpstr>Голицынский пограничный институт ФСБ России </vt:lpstr>
      <vt:lpstr>Московский пограничный институт ФСБ России </vt:lpstr>
      <vt:lpstr>Хабаровский пограничный институт ФСБ России </vt:lpstr>
      <vt:lpstr>Калининградский пограничный институт ФСБ России</vt:lpstr>
      <vt:lpstr>Курганский пограничный институт ФСБ России </vt:lpstr>
      <vt:lpstr>Институт береговой охраны ФСБ России (г. Анапа) </vt:lpstr>
      <vt:lpstr>Первый пограничный кадетский военный корпус ФСБ России  (г. Пушкино Санкт-Петербург) </vt:lpstr>
      <vt:lpstr>Физическая подготовка</vt:lpstr>
      <vt:lpstr>Основные требования, предъявляемые к гражданам,  для рассмотрения в качестве кандидата:</vt:lpstr>
      <vt:lpstr>Основные причины в отказе в рассмотрении в качестве кандидата:</vt:lpstr>
      <vt:lpstr>Перечень документов представляемые кандидатом для формирования личного дела</vt:lpstr>
      <vt:lpstr>Слайд 14</vt:lpstr>
      <vt:lpstr>Слайд 15</vt:lpstr>
      <vt:lpstr>Слайд 16</vt:lpstr>
      <vt:lpstr>Перечень медицинских документов представляемые кандидатом  для прохождения ВВК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офицера по отбору и первичному изучению кандидата из числа гражданской молодежи для поступления в образовательные организации ФСБ России</dc:title>
  <dc:creator>User</dc:creator>
  <cp:lastModifiedBy>user320</cp:lastModifiedBy>
  <cp:revision>120</cp:revision>
  <dcterms:created xsi:type="dcterms:W3CDTF">2022-06-01T08:49:15Z</dcterms:created>
  <dcterms:modified xsi:type="dcterms:W3CDTF">2022-10-07T02:38:08Z</dcterms:modified>
</cp:coreProperties>
</file>